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Lexend Light" pitchFamily="2" charset="77"/>
      <p:regular r:id="rId12"/>
      <p:bold r:id="rId13"/>
      <p:italic r:id="rId14"/>
      <p:boldItalic r:id="rId15"/>
    </p:embeddedFont>
    <p:embeddedFont>
      <p:font typeface="Merriweather Light" panose="020F0302020204030204"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87"/>
  </p:normalViewPr>
  <p:slideViewPr>
    <p:cSldViewPr snapToGrid="0">
      <p:cViewPr varScale="1">
        <p:scale>
          <a:sx n="132" d="100"/>
          <a:sy n="132" d="100"/>
        </p:scale>
        <p:origin x="176" y="46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1e2265610f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1e2265610f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1e2265610f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1e226561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1e2265610f_1_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1e2265610f_1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1e4bcc8b81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1e4bcc8b8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1e2265610f_1_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1e2265610f_1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31e2265610f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31e2265610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d6e04220a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d6e04220a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1e2265610f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1e2265610f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ver page">
  <p:cSld name="TITLE_1">
    <p:spTree>
      <p:nvGrpSpPr>
        <p:cNvPr id="1" name="Shape 50"/>
        <p:cNvGrpSpPr/>
        <p:nvPr/>
      </p:nvGrpSpPr>
      <p:grpSpPr>
        <a:xfrm>
          <a:off x="0" y="0"/>
          <a:ext cx="0" cy="0"/>
          <a:chOff x="0" y="0"/>
          <a:chExt cx="0" cy="0"/>
        </a:xfrm>
      </p:grpSpPr>
      <p:sp>
        <p:nvSpPr>
          <p:cNvPr id="51" name="Google Shape;51;p13"/>
          <p:cNvSpPr>
            <a:spLocks noGrp="1"/>
          </p:cNvSpPr>
          <p:nvPr>
            <p:ph type="pic" idx="2"/>
          </p:nvPr>
        </p:nvSpPr>
        <p:spPr>
          <a:xfrm>
            <a:off x="0" y="1693150"/>
            <a:ext cx="4494900" cy="2755800"/>
          </a:xfrm>
          <a:prstGeom prst="rect">
            <a:avLst/>
          </a:prstGeom>
          <a:noFill/>
          <a:ln>
            <a:noFill/>
          </a:ln>
        </p:spPr>
      </p:sp>
      <p:sp>
        <p:nvSpPr>
          <p:cNvPr id="52" name="Google Shape;52;p13"/>
          <p:cNvSpPr txBox="1"/>
          <p:nvPr/>
        </p:nvSpPr>
        <p:spPr>
          <a:xfrm>
            <a:off x="0" y="-125188"/>
            <a:ext cx="9144000" cy="15255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endParaRPr sz="11800">
              <a:latin typeface="Merriweather Light"/>
              <a:ea typeface="Merriweather Light"/>
              <a:cs typeface="Merriweather Light"/>
              <a:sym typeface="Merriweather Light"/>
            </a:endParaRPr>
          </a:p>
        </p:txBody>
      </p:sp>
      <p:sp>
        <p:nvSpPr>
          <p:cNvPr id="53" name="Google Shape;53;p13"/>
          <p:cNvSpPr txBox="1">
            <a:spLocks noGrp="1"/>
          </p:cNvSpPr>
          <p:nvPr>
            <p:ph type="subTitle" idx="1"/>
          </p:nvPr>
        </p:nvSpPr>
        <p:spPr>
          <a:xfrm>
            <a:off x="4658775" y="4015525"/>
            <a:ext cx="4256400" cy="899400"/>
          </a:xfrm>
          <a:prstGeom prst="rect">
            <a:avLst/>
          </a:prstGeom>
        </p:spPr>
        <p:txBody>
          <a:bodyPr spcFirstLastPara="1" wrap="square" lIns="91425" tIns="91425" rIns="91425" bIns="91425" anchor="b" anchorCtr="0">
            <a:normAutofit/>
          </a:bodyPr>
          <a:lstStyle>
            <a:lvl1pPr lvl="0">
              <a:spcBef>
                <a:spcPts val="0"/>
              </a:spcBef>
              <a:spcAft>
                <a:spcPts val="0"/>
              </a:spcAft>
              <a:buClr>
                <a:schemeClr val="dk1"/>
              </a:buClr>
              <a:buSzPts val="3000"/>
              <a:buFont typeface="Merriweather Light"/>
              <a:buNone/>
              <a:defRPr sz="3000">
                <a:latin typeface="Merriweather Light"/>
                <a:ea typeface="Merriweather Light"/>
                <a:cs typeface="Merriweather Light"/>
                <a:sym typeface="Merriweather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3"/>
          <p:cNvSpPr txBox="1">
            <a:spLocks noGrp="1"/>
          </p:cNvSpPr>
          <p:nvPr>
            <p:ph type="body" idx="3"/>
          </p:nvPr>
        </p:nvSpPr>
        <p:spPr>
          <a:xfrm>
            <a:off x="4658775" y="2585350"/>
            <a:ext cx="4278600" cy="8028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Clr>
                <a:schemeClr val="dk2"/>
              </a:buClr>
              <a:buSzPts val="1800"/>
              <a:buChar char="●"/>
              <a:defRPr>
                <a:solidFill>
                  <a:schemeClr val="dk2"/>
                </a:solidFill>
              </a:defRPr>
            </a:lvl1pPr>
            <a:lvl2pPr marL="914400" lvl="1" indent="-317500">
              <a:spcBef>
                <a:spcPts val="0"/>
              </a:spcBef>
              <a:spcAft>
                <a:spcPts val="0"/>
              </a:spcAft>
              <a:buClr>
                <a:schemeClr val="dk2"/>
              </a:buClr>
              <a:buSzPts val="1400"/>
              <a:buChar char="○"/>
              <a:defRPr>
                <a:solidFill>
                  <a:schemeClr val="dk2"/>
                </a:solidFill>
              </a:defRPr>
            </a:lvl2pPr>
            <a:lvl3pPr marL="1371600" lvl="2" indent="-317500">
              <a:spcBef>
                <a:spcPts val="0"/>
              </a:spcBef>
              <a:spcAft>
                <a:spcPts val="0"/>
              </a:spcAft>
              <a:buClr>
                <a:schemeClr val="dk2"/>
              </a:buClr>
              <a:buSzPts val="1400"/>
              <a:buChar char="■"/>
              <a:defRPr>
                <a:solidFill>
                  <a:schemeClr val="dk2"/>
                </a:solidFill>
              </a:defRPr>
            </a:lvl3pPr>
            <a:lvl4pPr marL="1828800" lvl="3" indent="-317500">
              <a:spcBef>
                <a:spcPts val="0"/>
              </a:spcBef>
              <a:spcAft>
                <a:spcPts val="0"/>
              </a:spcAft>
              <a:buClr>
                <a:schemeClr val="dk2"/>
              </a:buClr>
              <a:buSzPts val="1400"/>
              <a:buChar char="●"/>
              <a:defRPr>
                <a:solidFill>
                  <a:schemeClr val="dk2"/>
                </a:solidFill>
              </a:defRPr>
            </a:lvl4pPr>
            <a:lvl5pPr marL="2286000" lvl="4" indent="-317500">
              <a:spcBef>
                <a:spcPts val="0"/>
              </a:spcBef>
              <a:spcAft>
                <a:spcPts val="0"/>
              </a:spcAft>
              <a:buClr>
                <a:schemeClr val="dk2"/>
              </a:buClr>
              <a:buSzPts val="1400"/>
              <a:buChar char="○"/>
              <a:defRPr>
                <a:solidFill>
                  <a:schemeClr val="dk2"/>
                </a:solidFill>
              </a:defRPr>
            </a:lvl5pPr>
            <a:lvl6pPr marL="2743200" lvl="5" indent="-317500">
              <a:spcBef>
                <a:spcPts val="0"/>
              </a:spcBef>
              <a:spcAft>
                <a:spcPts val="0"/>
              </a:spcAft>
              <a:buClr>
                <a:schemeClr val="dk2"/>
              </a:buClr>
              <a:buSzPts val="1400"/>
              <a:buChar char="■"/>
              <a:defRPr>
                <a:solidFill>
                  <a:schemeClr val="dk2"/>
                </a:solidFill>
              </a:defRPr>
            </a:lvl6pPr>
            <a:lvl7pPr marL="3200400" lvl="6" indent="-317500">
              <a:spcBef>
                <a:spcPts val="0"/>
              </a:spcBef>
              <a:spcAft>
                <a:spcPts val="0"/>
              </a:spcAft>
              <a:buClr>
                <a:schemeClr val="dk2"/>
              </a:buClr>
              <a:buSzPts val="1400"/>
              <a:buChar char="●"/>
              <a:defRPr>
                <a:solidFill>
                  <a:schemeClr val="dk2"/>
                </a:solidFill>
              </a:defRPr>
            </a:lvl7pPr>
            <a:lvl8pPr marL="3657600" lvl="7" indent="-317500">
              <a:spcBef>
                <a:spcPts val="0"/>
              </a:spcBef>
              <a:spcAft>
                <a:spcPts val="0"/>
              </a:spcAft>
              <a:buClr>
                <a:schemeClr val="dk2"/>
              </a:buClr>
              <a:buSzPts val="1400"/>
              <a:buChar char="○"/>
              <a:defRPr>
                <a:solidFill>
                  <a:schemeClr val="dk2"/>
                </a:solidFill>
              </a:defRPr>
            </a:lvl8pPr>
            <a:lvl9pPr marL="4114800" lvl="8" indent="-317500">
              <a:spcBef>
                <a:spcPts val="0"/>
              </a:spcBef>
              <a:spcAft>
                <a:spcPts val="0"/>
              </a:spcAft>
              <a:buClr>
                <a:schemeClr val="dk2"/>
              </a:buClr>
              <a:buSzPts val="1400"/>
              <a:buChar char="■"/>
              <a:defRPr>
                <a:solidFill>
                  <a:schemeClr val="dk2"/>
                </a:solidFill>
              </a:defRPr>
            </a:lvl9pPr>
          </a:lstStyle>
          <a:p>
            <a:endParaRPr/>
          </a:p>
        </p:txBody>
      </p:sp>
      <p:sp>
        <p:nvSpPr>
          <p:cNvPr id="55" name="Google Shape;55;p13"/>
          <p:cNvSpPr txBox="1">
            <a:spLocks noGrp="1"/>
          </p:cNvSpPr>
          <p:nvPr>
            <p:ph type="title"/>
          </p:nvPr>
        </p:nvSpPr>
        <p:spPr>
          <a:xfrm>
            <a:off x="0" y="-204100"/>
            <a:ext cx="9144000" cy="1687500"/>
          </a:xfrm>
          <a:prstGeom prst="rect">
            <a:avLst/>
          </a:prstGeom>
        </p:spPr>
        <p:txBody>
          <a:bodyPr spcFirstLastPara="1" wrap="square" lIns="91425" tIns="91425" rIns="91425" bIns="91425" anchor="t" anchorCtr="0">
            <a:normAutofit/>
          </a:bodyPr>
          <a:lstStyle>
            <a:lvl1pPr lvl="0">
              <a:spcBef>
                <a:spcPts val="0"/>
              </a:spcBef>
              <a:spcAft>
                <a:spcPts val="0"/>
              </a:spcAft>
              <a:buSzPts val="11800"/>
              <a:buFont typeface="Merriweather Light"/>
              <a:buNone/>
              <a:defRPr sz="11800"/>
            </a:lvl1pPr>
            <a:lvl2pPr lvl="1">
              <a:spcBef>
                <a:spcPts val="0"/>
              </a:spcBef>
              <a:spcAft>
                <a:spcPts val="0"/>
              </a:spcAft>
              <a:buSzPts val="11800"/>
              <a:buFont typeface="Merriweather Light"/>
              <a:buNone/>
              <a:defRPr sz="11800"/>
            </a:lvl2pPr>
            <a:lvl3pPr lvl="2">
              <a:spcBef>
                <a:spcPts val="0"/>
              </a:spcBef>
              <a:spcAft>
                <a:spcPts val="0"/>
              </a:spcAft>
              <a:buSzPts val="11800"/>
              <a:buFont typeface="Merriweather Light"/>
              <a:buNone/>
              <a:defRPr sz="11800"/>
            </a:lvl3pPr>
            <a:lvl4pPr lvl="3">
              <a:spcBef>
                <a:spcPts val="0"/>
              </a:spcBef>
              <a:spcAft>
                <a:spcPts val="0"/>
              </a:spcAft>
              <a:buSzPts val="11800"/>
              <a:buFont typeface="Merriweather Light"/>
              <a:buNone/>
              <a:defRPr sz="11800"/>
            </a:lvl4pPr>
            <a:lvl5pPr lvl="4">
              <a:spcBef>
                <a:spcPts val="0"/>
              </a:spcBef>
              <a:spcAft>
                <a:spcPts val="0"/>
              </a:spcAft>
              <a:buSzPts val="11800"/>
              <a:buFont typeface="Merriweather Light"/>
              <a:buNone/>
              <a:defRPr sz="11800"/>
            </a:lvl5pPr>
            <a:lvl6pPr lvl="5">
              <a:spcBef>
                <a:spcPts val="0"/>
              </a:spcBef>
              <a:spcAft>
                <a:spcPts val="0"/>
              </a:spcAft>
              <a:buSzPts val="11800"/>
              <a:buFont typeface="Merriweather Light"/>
              <a:buNone/>
              <a:defRPr sz="11800"/>
            </a:lvl6pPr>
            <a:lvl7pPr lvl="6">
              <a:spcBef>
                <a:spcPts val="0"/>
              </a:spcBef>
              <a:spcAft>
                <a:spcPts val="0"/>
              </a:spcAft>
              <a:buSzPts val="11800"/>
              <a:buFont typeface="Merriweather Light"/>
              <a:buNone/>
              <a:defRPr sz="11800"/>
            </a:lvl7pPr>
            <a:lvl8pPr lvl="7">
              <a:spcBef>
                <a:spcPts val="0"/>
              </a:spcBef>
              <a:spcAft>
                <a:spcPts val="0"/>
              </a:spcAft>
              <a:buSzPts val="11800"/>
              <a:buFont typeface="Merriweather Light"/>
              <a:buNone/>
              <a:defRPr sz="11800"/>
            </a:lvl8pPr>
            <a:lvl9pPr lvl="8">
              <a:spcBef>
                <a:spcPts val="0"/>
              </a:spcBef>
              <a:spcAft>
                <a:spcPts val="0"/>
              </a:spcAft>
              <a:buSzPts val="11800"/>
              <a:buFont typeface="Merriweather Light"/>
              <a:buNone/>
              <a:defRPr sz="11800"/>
            </a:lvl9pPr>
          </a:lstStyle>
          <a:p>
            <a:endParaRPr/>
          </a:p>
        </p:txBody>
      </p:sp>
      <p:sp>
        <p:nvSpPr>
          <p:cNvPr id="56" name="Google Shape;56;p13"/>
          <p:cNvSpPr txBox="1">
            <a:spLocks noGrp="1"/>
          </p:cNvSpPr>
          <p:nvPr>
            <p:ph type="body" idx="4"/>
          </p:nvPr>
        </p:nvSpPr>
        <p:spPr>
          <a:xfrm>
            <a:off x="228600" y="4597400"/>
            <a:ext cx="3150000" cy="317400"/>
          </a:xfrm>
          <a:prstGeom prst="rect">
            <a:avLst/>
          </a:prstGeom>
        </p:spPr>
        <p:txBody>
          <a:bodyPr spcFirstLastPara="1" wrap="square" lIns="91425" tIns="91425" rIns="91425" bIns="91425" anchor="b" anchorCtr="0">
            <a:normAutofit/>
          </a:bodyPr>
          <a:lstStyle>
            <a:lvl1pPr marL="457200" lvl="0" indent="-285750">
              <a:spcBef>
                <a:spcPts val="0"/>
              </a:spcBef>
              <a:spcAft>
                <a:spcPts val="0"/>
              </a:spcAft>
              <a:buClr>
                <a:schemeClr val="dk2"/>
              </a:buClr>
              <a:buSzPts val="900"/>
              <a:buFont typeface="Lexend Light"/>
              <a:buChar char="●"/>
              <a:defRPr>
                <a:solidFill>
                  <a:schemeClr val="dk2"/>
                </a:solidFill>
              </a:defRPr>
            </a:lvl1pPr>
            <a:lvl2pPr marL="914400" lvl="1" indent="-285750">
              <a:spcBef>
                <a:spcPts val="0"/>
              </a:spcBef>
              <a:spcAft>
                <a:spcPts val="0"/>
              </a:spcAft>
              <a:buClr>
                <a:schemeClr val="dk2"/>
              </a:buClr>
              <a:buSzPts val="900"/>
              <a:buFont typeface="Lexend Light"/>
              <a:buChar char="○"/>
              <a:defRPr>
                <a:solidFill>
                  <a:schemeClr val="dk2"/>
                </a:solidFill>
              </a:defRPr>
            </a:lvl2pPr>
            <a:lvl3pPr marL="1371600" lvl="2" indent="-285750">
              <a:spcBef>
                <a:spcPts val="0"/>
              </a:spcBef>
              <a:spcAft>
                <a:spcPts val="0"/>
              </a:spcAft>
              <a:buClr>
                <a:schemeClr val="dk2"/>
              </a:buClr>
              <a:buSzPts val="900"/>
              <a:buFont typeface="Lexend Light"/>
              <a:buChar char="■"/>
              <a:defRPr>
                <a:solidFill>
                  <a:schemeClr val="dk2"/>
                </a:solidFill>
              </a:defRPr>
            </a:lvl3pPr>
            <a:lvl4pPr marL="1828800" lvl="3" indent="-285750">
              <a:spcBef>
                <a:spcPts val="0"/>
              </a:spcBef>
              <a:spcAft>
                <a:spcPts val="0"/>
              </a:spcAft>
              <a:buClr>
                <a:schemeClr val="dk2"/>
              </a:buClr>
              <a:buSzPts val="900"/>
              <a:buFont typeface="Lexend Light"/>
              <a:buChar char="●"/>
              <a:defRPr>
                <a:solidFill>
                  <a:schemeClr val="dk2"/>
                </a:solidFill>
              </a:defRPr>
            </a:lvl4pPr>
            <a:lvl5pPr marL="2286000" lvl="4" indent="-285750">
              <a:spcBef>
                <a:spcPts val="0"/>
              </a:spcBef>
              <a:spcAft>
                <a:spcPts val="0"/>
              </a:spcAft>
              <a:buClr>
                <a:schemeClr val="dk2"/>
              </a:buClr>
              <a:buSzPts val="900"/>
              <a:buFont typeface="Lexend Light"/>
              <a:buChar char="○"/>
              <a:defRPr>
                <a:solidFill>
                  <a:schemeClr val="dk2"/>
                </a:solidFill>
              </a:defRPr>
            </a:lvl5pPr>
            <a:lvl6pPr marL="2743200" lvl="5" indent="-285750">
              <a:spcBef>
                <a:spcPts val="0"/>
              </a:spcBef>
              <a:spcAft>
                <a:spcPts val="0"/>
              </a:spcAft>
              <a:buClr>
                <a:schemeClr val="dk2"/>
              </a:buClr>
              <a:buSzPts val="900"/>
              <a:buFont typeface="Lexend Light"/>
              <a:buChar char="■"/>
              <a:defRPr>
                <a:solidFill>
                  <a:schemeClr val="dk2"/>
                </a:solidFill>
              </a:defRPr>
            </a:lvl6pPr>
            <a:lvl7pPr marL="3200400" lvl="6" indent="-285750">
              <a:spcBef>
                <a:spcPts val="0"/>
              </a:spcBef>
              <a:spcAft>
                <a:spcPts val="0"/>
              </a:spcAft>
              <a:buClr>
                <a:schemeClr val="dk2"/>
              </a:buClr>
              <a:buSzPts val="900"/>
              <a:buFont typeface="Lexend Light"/>
              <a:buChar char="●"/>
              <a:defRPr>
                <a:solidFill>
                  <a:schemeClr val="dk2"/>
                </a:solidFill>
              </a:defRPr>
            </a:lvl7pPr>
            <a:lvl8pPr marL="3657600" lvl="7" indent="-285750">
              <a:spcBef>
                <a:spcPts val="0"/>
              </a:spcBef>
              <a:spcAft>
                <a:spcPts val="0"/>
              </a:spcAft>
              <a:buClr>
                <a:schemeClr val="dk2"/>
              </a:buClr>
              <a:buSzPts val="900"/>
              <a:buFont typeface="Lexend Light"/>
              <a:buChar char="○"/>
              <a:defRPr>
                <a:solidFill>
                  <a:schemeClr val="dk2"/>
                </a:solidFill>
              </a:defRPr>
            </a:lvl8pPr>
            <a:lvl9pPr marL="4114800" lvl="8" indent="-285750">
              <a:spcBef>
                <a:spcPts val="0"/>
              </a:spcBef>
              <a:spcAft>
                <a:spcPts val="0"/>
              </a:spcAft>
              <a:buClr>
                <a:schemeClr val="dk2"/>
              </a:buClr>
              <a:buSzPts val="900"/>
              <a:buFont typeface="Lexend Light"/>
              <a:buChar char="■"/>
              <a:defRPr>
                <a:solidFill>
                  <a:schemeClr val="dk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lnSpc>
                <a:spcPct val="218181"/>
              </a:lnSpc>
              <a:spcBef>
                <a:spcPts val="0"/>
              </a:spcBef>
              <a:spcAft>
                <a:spcPts val="0"/>
              </a:spcAft>
              <a:buNone/>
            </a:pPr>
            <a:r>
              <a:rPr lang="en" sz="3311" b="1">
                <a:highlight>
                  <a:schemeClr val="accent4"/>
                </a:highlight>
                <a:latin typeface="Times New Roman"/>
                <a:ea typeface="Times New Roman"/>
                <a:cs typeface="Times New Roman"/>
                <a:sym typeface="Times New Roman"/>
              </a:rPr>
              <a:t>Assessing Economic Impact of Flooding in Lodi, NJ</a:t>
            </a:r>
            <a:endParaRPr sz="3511">
              <a:highlight>
                <a:schemeClr val="accent4"/>
              </a:highlight>
            </a:endParaRPr>
          </a:p>
        </p:txBody>
      </p:sp>
      <p:sp>
        <p:nvSpPr>
          <p:cNvPr id="62" name="Google Shape;62;p14"/>
          <p:cNvSpPr txBox="1">
            <a:spLocks noGrp="1"/>
          </p:cNvSpPr>
          <p:nvPr>
            <p:ph type="subTitle" idx="1"/>
          </p:nvPr>
        </p:nvSpPr>
        <p:spPr>
          <a:xfrm>
            <a:off x="311700" y="3149475"/>
            <a:ext cx="8520600" cy="1346100"/>
          </a:xfrm>
          <a:prstGeom prst="rect">
            <a:avLst/>
          </a:prstGeom>
        </p:spPr>
        <p:txBody>
          <a:bodyPr spcFirstLastPara="1" wrap="square" lIns="91425" tIns="91425" rIns="91425" bIns="91425" anchor="t" anchorCtr="0">
            <a:noAutofit/>
          </a:bodyPr>
          <a:lstStyle/>
          <a:p>
            <a:pPr marL="0" lvl="0" indent="0" algn="ctr" rtl="0">
              <a:lnSpc>
                <a:spcPct val="218181"/>
              </a:lnSpc>
              <a:spcBef>
                <a:spcPts val="0"/>
              </a:spcBef>
              <a:spcAft>
                <a:spcPts val="0"/>
              </a:spcAft>
              <a:buClr>
                <a:schemeClr val="dk1"/>
              </a:buClr>
              <a:buSzPts val="1100"/>
              <a:buFont typeface="Arial"/>
              <a:buNone/>
            </a:pPr>
            <a:r>
              <a:rPr lang="en" sz="2000" b="1">
                <a:solidFill>
                  <a:schemeClr val="dk1"/>
                </a:solidFill>
                <a:highlight>
                  <a:schemeClr val="accent4"/>
                </a:highlight>
                <a:latin typeface="Times New Roman"/>
                <a:ea typeface="Times New Roman"/>
                <a:cs typeface="Times New Roman"/>
                <a:sym typeface="Times New Roman"/>
              </a:rPr>
              <a:t>Ivan De la Paz and Karina Magro Machado</a:t>
            </a:r>
            <a:endParaRPr sz="2000" b="1">
              <a:solidFill>
                <a:schemeClr val="dk1"/>
              </a:solidFill>
              <a:highlight>
                <a:schemeClr val="accent4"/>
              </a:highlight>
              <a:latin typeface="Times New Roman"/>
              <a:ea typeface="Times New Roman"/>
              <a:cs typeface="Times New Roman"/>
              <a:sym typeface="Times New Roman"/>
            </a:endParaRPr>
          </a:p>
          <a:p>
            <a:pPr marL="0" lvl="0" indent="0" algn="ctr" rtl="0">
              <a:lnSpc>
                <a:spcPct val="218181"/>
              </a:lnSpc>
              <a:spcBef>
                <a:spcPts val="0"/>
              </a:spcBef>
              <a:spcAft>
                <a:spcPts val="0"/>
              </a:spcAft>
              <a:buNone/>
            </a:pPr>
            <a:r>
              <a:rPr lang="en" sz="2000" b="1">
                <a:solidFill>
                  <a:schemeClr val="dk1"/>
                </a:solidFill>
                <a:highlight>
                  <a:schemeClr val="accent4"/>
                </a:highlight>
                <a:latin typeface="Times New Roman"/>
                <a:ea typeface="Times New Roman"/>
                <a:cs typeface="Times New Roman"/>
                <a:sym typeface="Times New Roman"/>
              </a:rPr>
              <a:t>EAES575 – Environmental Economics</a:t>
            </a:r>
            <a:endParaRPr sz="2000" b="1">
              <a:solidFill>
                <a:schemeClr val="dk1"/>
              </a:solidFill>
              <a:highlight>
                <a:schemeClr val="accent4"/>
              </a:highlight>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a:solidFill>
            <a:schemeClr val="accent5"/>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Objective</a:t>
            </a:r>
            <a:endParaRPr b="1"/>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a:solidFill>
                  <a:schemeClr val="dk1"/>
                </a:solidFill>
                <a:latin typeface="Times New Roman"/>
                <a:ea typeface="Times New Roman"/>
                <a:cs typeface="Times New Roman"/>
                <a:sym typeface="Times New Roman"/>
              </a:rPr>
              <a:t>Our objective for this project was to investigate the impact of flooding in Lodi, NJ, and ways to mitigate that impact through permeable green solutions. To do so we gathered information on the following: </a:t>
            </a:r>
            <a:endParaRPr sz="1600">
              <a:solidFill>
                <a:schemeClr val="dk1"/>
              </a:solidFill>
              <a:latin typeface="Times New Roman"/>
              <a:ea typeface="Times New Roman"/>
              <a:cs typeface="Times New Roman"/>
              <a:sym typeface="Times New Roman"/>
            </a:endParaRPr>
          </a:p>
          <a:p>
            <a:pPr marL="457200" lvl="0" indent="-330200" algn="l" rtl="0">
              <a:spcBef>
                <a:spcPts val="120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River hydrology and Weather data in Lodi, New Jersey </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Economic implications of flooding in Lodi, Both to residence and the Municipality </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Viability and effectiveness of using permeable pavement as a long-term flood mitigation approach.</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Community opinions of flooding severity and satisfaction with present mitigation initiatives. </a:t>
            </a:r>
            <a:endParaRPr sz="1600">
              <a:solidFill>
                <a:schemeClr val="dk1"/>
              </a:solidFill>
              <a:latin typeface="Times New Roman"/>
              <a:ea typeface="Times New Roman"/>
              <a:cs typeface="Times New Roman"/>
              <a:sym typeface="Times New Roman"/>
            </a:endParaRPr>
          </a:p>
          <a:p>
            <a:pPr marL="457200" lvl="0" indent="-330200" algn="l" rtl="0">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People' willingness to invest in long-term solutions such as permeable pavement, as well as their preferred payment channels.</a:t>
            </a:r>
            <a:r>
              <a:rPr lang="en" sz="1500">
                <a:solidFill>
                  <a:schemeClr val="dk1"/>
                </a:solidFill>
                <a:latin typeface="Times New Roman"/>
                <a:ea typeface="Times New Roman"/>
                <a:cs typeface="Times New Roman"/>
                <a:sym typeface="Times New Roman"/>
              </a:rPr>
              <a:t> </a:t>
            </a:r>
            <a:endParaRPr sz="15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a:solidFill>
            <a:schemeClr val="accent5"/>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Lodi, NJ</a:t>
            </a:r>
            <a:endParaRPr b="1"/>
          </a:p>
        </p:txBody>
      </p:sp>
      <p:sp>
        <p:nvSpPr>
          <p:cNvPr id="74" name="Google Shape;74;p16"/>
          <p:cNvSpPr txBox="1">
            <a:spLocks noGrp="1"/>
          </p:cNvSpPr>
          <p:nvPr>
            <p:ph type="body" idx="1"/>
          </p:nvPr>
        </p:nvSpPr>
        <p:spPr>
          <a:xfrm>
            <a:off x="311700" y="1847050"/>
            <a:ext cx="3874200" cy="30567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Lodi is a small but historically town located in Bergen County.</a:t>
            </a:r>
            <a:endParaRPr sz="1400">
              <a:solidFill>
                <a:schemeClr val="dk1"/>
              </a:solidFill>
              <a:latin typeface="Times New Roman"/>
              <a:ea typeface="Times New Roman"/>
              <a:cs typeface="Times New Roman"/>
              <a:sym typeface="Times New Roman"/>
            </a:endParaRPr>
          </a:p>
          <a:p>
            <a:pPr marL="457200" lvl="0" indent="-317500" algn="l" rtl="0">
              <a:lnSpc>
                <a:spcPct val="115000"/>
              </a:lnSpc>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Lodi is now predicted to have a population of 25,969 </a:t>
            </a:r>
            <a:endParaRPr sz="1400">
              <a:solidFill>
                <a:schemeClr val="dk1"/>
              </a:solidFill>
              <a:latin typeface="Times New Roman"/>
              <a:ea typeface="Times New Roman"/>
              <a:cs typeface="Times New Roman"/>
              <a:sym typeface="Times New Roman"/>
            </a:endParaRPr>
          </a:p>
          <a:p>
            <a:pPr marL="91440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White (Non-Hispanic): 40%</a:t>
            </a:r>
            <a:endParaRPr>
              <a:solidFill>
                <a:schemeClr val="dk1"/>
              </a:solidFill>
              <a:latin typeface="Times New Roman"/>
              <a:ea typeface="Times New Roman"/>
              <a:cs typeface="Times New Roman"/>
              <a:sym typeface="Times New Roman"/>
            </a:endParaRPr>
          </a:p>
          <a:p>
            <a:pPr marL="91440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White (Hispanic): 17%</a:t>
            </a:r>
            <a:endParaRPr>
              <a:solidFill>
                <a:schemeClr val="dk1"/>
              </a:solidFill>
              <a:latin typeface="Times New Roman"/>
              <a:ea typeface="Times New Roman"/>
              <a:cs typeface="Times New Roman"/>
              <a:sym typeface="Times New Roman"/>
            </a:endParaRPr>
          </a:p>
          <a:p>
            <a:pPr marL="91440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Two or More Races (Hispanic): 13.1%</a:t>
            </a:r>
            <a:endParaRPr>
              <a:solidFill>
                <a:schemeClr val="dk1"/>
              </a:solidFill>
              <a:latin typeface="Times New Roman"/>
              <a:ea typeface="Times New Roman"/>
              <a:cs typeface="Times New Roman"/>
              <a:sym typeface="Times New Roman"/>
            </a:endParaRPr>
          </a:p>
          <a:p>
            <a:pPr marL="91440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Black or African American: 9.79%</a:t>
            </a:r>
            <a:endParaRPr>
              <a:solidFill>
                <a:schemeClr val="dk1"/>
              </a:solidFill>
              <a:latin typeface="Times New Roman"/>
              <a:ea typeface="Times New Roman"/>
              <a:cs typeface="Times New Roman"/>
              <a:sym typeface="Times New Roman"/>
            </a:endParaRPr>
          </a:p>
          <a:p>
            <a:pPr marL="91440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Hispanic: 7.62%</a:t>
            </a:r>
            <a:endParaRPr>
              <a:solidFill>
                <a:schemeClr val="dk1"/>
              </a:solidFill>
              <a:latin typeface="Times New Roman"/>
              <a:ea typeface="Times New Roman"/>
              <a:cs typeface="Times New Roman"/>
              <a:sym typeface="Times New Roman"/>
            </a:endParaRPr>
          </a:p>
          <a:p>
            <a:pPr marL="457200" lvl="0" indent="0" algn="l" rtl="0">
              <a:lnSpc>
                <a:spcPct val="115000"/>
              </a:lnSpc>
              <a:spcBef>
                <a:spcPts val="1200"/>
              </a:spcBef>
              <a:spcAft>
                <a:spcPts val="0"/>
              </a:spcAft>
              <a:buNone/>
            </a:pPr>
            <a:endParaRPr sz="16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1200"/>
              </a:spcAft>
              <a:buNone/>
            </a:pPr>
            <a:endParaRPr sz="1600">
              <a:solidFill>
                <a:schemeClr val="dk1"/>
              </a:solidFill>
              <a:latin typeface="Times New Roman"/>
              <a:ea typeface="Times New Roman"/>
              <a:cs typeface="Times New Roman"/>
              <a:sym typeface="Times New Roman"/>
            </a:endParaRPr>
          </a:p>
        </p:txBody>
      </p:sp>
      <p:sp>
        <p:nvSpPr>
          <p:cNvPr id="75" name="Google Shape;75;p16"/>
          <p:cNvSpPr txBox="1"/>
          <p:nvPr/>
        </p:nvSpPr>
        <p:spPr>
          <a:xfrm>
            <a:off x="4350800" y="1847050"/>
            <a:ext cx="4679700" cy="31233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Over the years Lodi has gained popularity for its difficulties with flooding </a:t>
            </a:r>
            <a:endParaRPr>
              <a:solidFill>
                <a:schemeClr val="dk1"/>
              </a:solidFill>
              <a:latin typeface="Times New Roman"/>
              <a:ea typeface="Times New Roman"/>
              <a:cs typeface="Times New Roman"/>
              <a:sym typeface="Times New Roman"/>
            </a:endParaRPr>
          </a:p>
          <a:p>
            <a:pPr marL="457200" lvl="0"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The Saddle River crested at 10.27 feet, more than 2 feet above major flood stage. This caused flooding in homes, on streets, and prompted evacuations. Some residents said it was the worst flooding they'd seen in years</a:t>
            </a:r>
            <a:endParaRPr>
              <a:solidFill>
                <a:schemeClr val="dk1"/>
              </a:solidFill>
              <a:latin typeface="Times New Roman"/>
              <a:ea typeface="Times New Roman"/>
              <a:cs typeface="Times New Roman"/>
              <a:sym typeface="Times New Roman"/>
            </a:endParaRPr>
          </a:p>
          <a:p>
            <a:pPr marL="457200" lvl="0"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Between 2019 and 2024 there were 17 floods, </a:t>
            </a:r>
            <a:endParaRPr>
              <a:solidFill>
                <a:schemeClr val="dk1"/>
              </a:solidFill>
              <a:latin typeface="Times New Roman"/>
              <a:ea typeface="Times New Roman"/>
              <a:cs typeface="Times New Roman"/>
              <a:sym typeface="Times New Roman"/>
            </a:endParaRPr>
          </a:p>
          <a:p>
            <a:pPr marL="91440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5 being major flooding (over 8ft in Gage height) </a:t>
            </a:r>
            <a:endParaRPr>
              <a:solidFill>
                <a:schemeClr val="dk1"/>
              </a:solidFill>
              <a:latin typeface="Times New Roman"/>
              <a:ea typeface="Times New Roman"/>
              <a:cs typeface="Times New Roman"/>
              <a:sym typeface="Times New Roman"/>
            </a:endParaRPr>
          </a:p>
          <a:p>
            <a:pPr marL="91440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3 being Modate floods  ( over 7ft in Gage height)</a:t>
            </a:r>
            <a:endParaRPr>
              <a:solidFill>
                <a:schemeClr val="dk1"/>
              </a:solidFill>
              <a:latin typeface="Times New Roman"/>
              <a:ea typeface="Times New Roman"/>
              <a:cs typeface="Times New Roman"/>
              <a:sym typeface="Times New Roman"/>
            </a:endParaRPr>
          </a:p>
          <a:p>
            <a:pPr marL="457200" lvl="0"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Between 2014 and 2019 only 2 major floods happened </a:t>
            </a:r>
            <a:r>
              <a:rPr lang="en">
                <a:solidFill>
                  <a:schemeClr val="dk1"/>
                </a:solidFill>
                <a:highlight>
                  <a:srgbClr val="FF0000"/>
                </a:highlight>
                <a:latin typeface="Times New Roman"/>
                <a:ea typeface="Times New Roman"/>
                <a:cs typeface="Times New Roman"/>
                <a:sym typeface="Times New Roman"/>
              </a:rPr>
              <a:t>!!In five years major flood events more than doubled!!</a:t>
            </a:r>
            <a:endParaRPr>
              <a:solidFill>
                <a:schemeClr val="dk1"/>
              </a:solidFill>
              <a:highlight>
                <a:srgbClr val="FF0000"/>
              </a:highlight>
              <a:latin typeface="Times New Roman"/>
              <a:ea typeface="Times New Roman"/>
              <a:cs typeface="Times New Roman"/>
              <a:sym typeface="Times New Roman"/>
            </a:endParaRPr>
          </a:p>
          <a:p>
            <a:pPr marL="914400" lvl="0" indent="0" algn="l" rtl="0">
              <a:lnSpc>
                <a:spcPct val="115000"/>
              </a:lnSpc>
              <a:spcBef>
                <a:spcPts val="1200"/>
              </a:spcBef>
              <a:spcAft>
                <a:spcPts val="0"/>
              </a:spcAft>
              <a:buNone/>
            </a:pPr>
            <a:endParaRPr>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0"/>
              </a:spcAft>
              <a:buNone/>
            </a:pPr>
            <a:endParaRPr>
              <a:solidFill>
                <a:schemeClr val="dk1"/>
              </a:solidFill>
              <a:latin typeface="Times New Roman"/>
              <a:ea typeface="Times New Roman"/>
              <a:cs typeface="Times New Roman"/>
              <a:sym typeface="Times New Roman"/>
            </a:endParaRPr>
          </a:p>
          <a:p>
            <a:pPr marL="457200" lvl="0" indent="0" algn="l" rtl="0">
              <a:lnSpc>
                <a:spcPct val="115000"/>
              </a:lnSpc>
              <a:spcBef>
                <a:spcPts val="1200"/>
              </a:spcBef>
              <a:spcAft>
                <a:spcPts val="1200"/>
              </a:spcAft>
              <a:buNone/>
            </a:pPr>
            <a:endParaRPr sz="1600">
              <a:solidFill>
                <a:schemeClr val="dk1"/>
              </a:solidFill>
              <a:latin typeface="Times New Roman"/>
              <a:ea typeface="Times New Roman"/>
              <a:cs typeface="Times New Roman"/>
              <a:sym typeface="Times New Roman"/>
            </a:endParaRPr>
          </a:p>
        </p:txBody>
      </p:sp>
      <p:sp>
        <p:nvSpPr>
          <p:cNvPr id="76" name="Google Shape;76;p16"/>
          <p:cNvSpPr txBox="1"/>
          <p:nvPr/>
        </p:nvSpPr>
        <p:spPr>
          <a:xfrm>
            <a:off x="403000" y="1182100"/>
            <a:ext cx="3112800" cy="572700"/>
          </a:xfrm>
          <a:prstGeom prst="rect">
            <a:avLst/>
          </a:prstGeom>
          <a:solidFill>
            <a:srgbClr val="A4C2F4"/>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Demographics and history</a:t>
            </a:r>
            <a:endParaRPr sz="1800">
              <a:solidFill>
                <a:schemeClr val="dk1"/>
              </a:solidFill>
            </a:endParaRPr>
          </a:p>
        </p:txBody>
      </p:sp>
      <p:sp>
        <p:nvSpPr>
          <p:cNvPr id="77" name="Google Shape;77;p16"/>
          <p:cNvSpPr txBox="1"/>
          <p:nvPr/>
        </p:nvSpPr>
        <p:spPr>
          <a:xfrm>
            <a:off x="4474500" y="1182113"/>
            <a:ext cx="3112800" cy="572700"/>
          </a:xfrm>
          <a:prstGeom prst="rect">
            <a:avLst/>
          </a:prstGeom>
          <a:solidFill>
            <a:srgbClr val="A4C2F4"/>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Flood Data </a:t>
            </a:r>
            <a:endParaRPr sz="1800">
              <a:solidFill>
                <a:schemeClr val="dk1"/>
              </a:solidFill>
            </a:endParaRPr>
          </a:p>
        </p:txBody>
      </p:sp>
      <p:pic>
        <p:nvPicPr>
          <p:cNvPr id="78" name="Google Shape;78;p16"/>
          <p:cNvPicPr preferRelativeResize="0"/>
          <p:nvPr/>
        </p:nvPicPr>
        <p:blipFill>
          <a:blip r:embed="rId3">
            <a:alphaModFix/>
          </a:blip>
          <a:stretch>
            <a:fillRect/>
          </a:stretch>
        </p:blipFill>
        <p:spPr>
          <a:xfrm>
            <a:off x="7086250" y="112125"/>
            <a:ext cx="1746040" cy="977775"/>
          </a:xfrm>
          <a:prstGeom prst="rect">
            <a:avLst/>
          </a:prstGeom>
          <a:noFill/>
          <a:ln>
            <a:noFill/>
          </a:ln>
        </p:spPr>
      </p:pic>
      <p:pic>
        <p:nvPicPr>
          <p:cNvPr id="79" name="Google Shape;79;p16"/>
          <p:cNvPicPr preferRelativeResize="0"/>
          <p:nvPr/>
        </p:nvPicPr>
        <p:blipFill>
          <a:blip r:embed="rId4">
            <a:alphaModFix/>
          </a:blip>
          <a:stretch>
            <a:fillRect/>
          </a:stretch>
        </p:blipFill>
        <p:spPr>
          <a:xfrm>
            <a:off x="0" y="4238400"/>
            <a:ext cx="1139525" cy="853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311700" y="269800"/>
            <a:ext cx="8574600" cy="572700"/>
          </a:xfrm>
          <a:prstGeom prst="rect">
            <a:avLst/>
          </a:prstGeom>
          <a:solidFill>
            <a:schemeClr val="accent4"/>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Permeable Pavement</a:t>
            </a:r>
            <a:endParaRPr b="1"/>
          </a:p>
        </p:txBody>
      </p:sp>
      <p:sp>
        <p:nvSpPr>
          <p:cNvPr id="85" name="Google Shape;85;p17"/>
          <p:cNvSpPr txBox="1">
            <a:spLocks noGrp="1"/>
          </p:cNvSpPr>
          <p:nvPr>
            <p:ph type="body" idx="1"/>
          </p:nvPr>
        </p:nvSpPr>
        <p:spPr>
          <a:xfrm>
            <a:off x="0" y="1494263"/>
            <a:ext cx="3812400" cy="7419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Clr>
                <a:schemeClr val="dk1"/>
              </a:buClr>
              <a:buSzPts val="275"/>
              <a:buFont typeface="Arial"/>
              <a:buNone/>
            </a:pPr>
            <a:r>
              <a:rPr lang="en" sz="5600">
                <a:solidFill>
                  <a:schemeClr val="dk1"/>
                </a:solidFill>
                <a:highlight>
                  <a:srgbClr val="B7E1CD"/>
                </a:highlight>
                <a:latin typeface="Times New Roman"/>
                <a:ea typeface="Times New Roman"/>
                <a:cs typeface="Times New Roman"/>
                <a:sym typeface="Times New Roman"/>
              </a:rPr>
              <a:t>In simple terms permeable pavement is a hard surface that allows rain and snowmelt to soak into the ground, instead of running off.</a:t>
            </a:r>
            <a:endParaRPr sz="5600">
              <a:solidFill>
                <a:schemeClr val="dk1"/>
              </a:solidFill>
              <a:highlight>
                <a:srgbClr val="B7E1CD"/>
              </a:highlight>
              <a:latin typeface="Times New Roman"/>
              <a:ea typeface="Times New Roman"/>
              <a:cs typeface="Times New Roman"/>
              <a:sym typeface="Times New Roman"/>
            </a:endParaRPr>
          </a:p>
          <a:p>
            <a:pPr marL="0" lvl="0" indent="0" algn="l" rtl="0">
              <a:spcBef>
                <a:spcPts val="1200"/>
              </a:spcBef>
              <a:spcAft>
                <a:spcPts val="0"/>
              </a:spcAft>
              <a:buNone/>
            </a:pPr>
            <a:endParaRPr sz="3971">
              <a:solidFill>
                <a:schemeClr val="dk1"/>
              </a:solidFill>
              <a:highlight>
                <a:srgbClr val="B7E1CD"/>
              </a:highlight>
              <a:latin typeface="Times New Roman"/>
              <a:ea typeface="Times New Roman"/>
              <a:cs typeface="Times New Roman"/>
              <a:sym typeface="Times New Roman"/>
            </a:endParaRPr>
          </a:p>
          <a:p>
            <a:pPr marL="0" lvl="0" indent="0" algn="l" rtl="0">
              <a:spcBef>
                <a:spcPts val="1200"/>
              </a:spcBef>
              <a:spcAft>
                <a:spcPts val="0"/>
              </a:spcAft>
              <a:buNone/>
            </a:pPr>
            <a:endParaRPr sz="3971">
              <a:solidFill>
                <a:schemeClr val="dk1"/>
              </a:solidFill>
              <a:highlight>
                <a:srgbClr val="B7E1CD"/>
              </a:highlight>
              <a:latin typeface="Times New Roman"/>
              <a:ea typeface="Times New Roman"/>
              <a:cs typeface="Times New Roman"/>
              <a:sym typeface="Times New Roman"/>
            </a:endParaRPr>
          </a:p>
          <a:p>
            <a:pPr marL="0" lvl="0" indent="0" algn="l" rtl="0">
              <a:spcBef>
                <a:spcPts val="1200"/>
              </a:spcBef>
              <a:spcAft>
                <a:spcPts val="0"/>
              </a:spcAft>
              <a:buNone/>
            </a:pPr>
            <a:endParaRPr sz="3971">
              <a:solidFill>
                <a:schemeClr val="dk1"/>
              </a:solidFill>
              <a:highlight>
                <a:srgbClr val="B7E1CD"/>
              </a:highlight>
              <a:latin typeface="Times New Roman"/>
              <a:ea typeface="Times New Roman"/>
              <a:cs typeface="Times New Roman"/>
              <a:sym typeface="Times New Roman"/>
            </a:endParaRPr>
          </a:p>
          <a:p>
            <a:pPr marL="0" lvl="0" indent="0" algn="l" rtl="0">
              <a:spcBef>
                <a:spcPts val="1200"/>
              </a:spcBef>
              <a:spcAft>
                <a:spcPts val="0"/>
              </a:spcAft>
              <a:buNone/>
            </a:pPr>
            <a:endParaRPr sz="3971">
              <a:solidFill>
                <a:schemeClr val="dk1"/>
              </a:solidFill>
              <a:highlight>
                <a:srgbClr val="B7E1CD"/>
              </a:highlight>
              <a:latin typeface="Times New Roman"/>
              <a:ea typeface="Times New Roman"/>
              <a:cs typeface="Times New Roman"/>
              <a:sym typeface="Times New Roman"/>
            </a:endParaRPr>
          </a:p>
          <a:p>
            <a:pPr marL="0" lvl="0" indent="0" algn="l" rtl="0">
              <a:spcBef>
                <a:spcPts val="1200"/>
              </a:spcBef>
              <a:spcAft>
                <a:spcPts val="0"/>
              </a:spcAft>
              <a:buNone/>
            </a:pPr>
            <a:endParaRPr sz="1150">
              <a:solidFill>
                <a:schemeClr val="dk1"/>
              </a:solidFill>
              <a:highlight>
                <a:srgbClr val="B7E1CD"/>
              </a:highlight>
              <a:latin typeface="Times New Roman"/>
              <a:ea typeface="Times New Roman"/>
              <a:cs typeface="Times New Roman"/>
              <a:sym typeface="Times New Roman"/>
            </a:endParaRPr>
          </a:p>
          <a:p>
            <a:pPr marL="0" lvl="0" indent="0" algn="l" rtl="0">
              <a:spcBef>
                <a:spcPts val="1200"/>
              </a:spcBef>
              <a:spcAft>
                <a:spcPts val="0"/>
              </a:spcAft>
              <a:buNone/>
            </a:pPr>
            <a:endParaRPr sz="1150">
              <a:solidFill>
                <a:schemeClr val="dk1"/>
              </a:solidFill>
              <a:highlight>
                <a:srgbClr val="B7E1CD"/>
              </a:highlight>
              <a:latin typeface="Times New Roman"/>
              <a:ea typeface="Times New Roman"/>
              <a:cs typeface="Times New Roman"/>
              <a:sym typeface="Times New Roman"/>
            </a:endParaRPr>
          </a:p>
          <a:p>
            <a:pPr marL="0" lvl="0" indent="0" algn="l" rtl="0">
              <a:spcBef>
                <a:spcPts val="1200"/>
              </a:spcBef>
              <a:spcAft>
                <a:spcPts val="1200"/>
              </a:spcAft>
              <a:buNone/>
            </a:pPr>
            <a:endParaRPr sz="1150">
              <a:solidFill>
                <a:schemeClr val="dk1"/>
              </a:solidFill>
              <a:highlight>
                <a:srgbClr val="B7E1CD"/>
              </a:highlight>
            </a:endParaRPr>
          </a:p>
        </p:txBody>
      </p:sp>
      <p:pic>
        <p:nvPicPr>
          <p:cNvPr id="86" name="Google Shape;86;p17"/>
          <p:cNvPicPr preferRelativeResize="0"/>
          <p:nvPr/>
        </p:nvPicPr>
        <p:blipFill>
          <a:blip r:embed="rId3">
            <a:alphaModFix/>
          </a:blip>
          <a:stretch>
            <a:fillRect/>
          </a:stretch>
        </p:blipFill>
        <p:spPr>
          <a:xfrm>
            <a:off x="7689038" y="941061"/>
            <a:ext cx="939325" cy="947725"/>
          </a:xfrm>
          <a:prstGeom prst="rect">
            <a:avLst/>
          </a:prstGeom>
          <a:noFill/>
          <a:ln>
            <a:noFill/>
          </a:ln>
        </p:spPr>
      </p:pic>
      <p:pic>
        <p:nvPicPr>
          <p:cNvPr id="87" name="Google Shape;87;p17"/>
          <p:cNvPicPr preferRelativeResize="0"/>
          <p:nvPr/>
        </p:nvPicPr>
        <p:blipFill>
          <a:blip r:embed="rId4">
            <a:alphaModFix/>
          </a:blip>
          <a:stretch>
            <a:fillRect/>
          </a:stretch>
        </p:blipFill>
        <p:spPr>
          <a:xfrm>
            <a:off x="114400" y="2236175"/>
            <a:ext cx="1525500" cy="1525500"/>
          </a:xfrm>
          <a:prstGeom prst="rect">
            <a:avLst/>
          </a:prstGeom>
          <a:noFill/>
          <a:ln>
            <a:noFill/>
          </a:ln>
        </p:spPr>
      </p:pic>
      <p:sp>
        <p:nvSpPr>
          <p:cNvPr id="88" name="Google Shape;88;p17"/>
          <p:cNvSpPr txBox="1"/>
          <p:nvPr/>
        </p:nvSpPr>
        <p:spPr>
          <a:xfrm>
            <a:off x="114400" y="1085375"/>
            <a:ext cx="1525500" cy="408900"/>
          </a:xfrm>
          <a:prstGeom prst="rect">
            <a:avLst/>
          </a:prstGeom>
          <a:solidFill>
            <a:srgbClr val="A4C2F4"/>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Times New Roman"/>
                <a:ea typeface="Times New Roman"/>
                <a:cs typeface="Times New Roman"/>
                <a:sym typeface="Times New Roman"/>
              </a:rPr>
              <a:t>What is it ?</a:t>
            </a:r>
            <a:endParaRPr sz="1800" b="1">
              <a:solidFill>
                <a:schemeClr val="dk2"/>
              </a:solidFill>
              <a:latin typeface="Times New Roman"/>
              <a:ea typeface="Times New Roman"/>
              <a:cs typeface="Times New Roman"/>
              <a:sym typeface="Times New Roman"/>
            </a:endParaRPr>
          </a:p>
        </p:txBody>
      </p:sp>
      <p:sp>
        <p:nvSpPr>
          <p:cNvPr id="89" name="Google Shape;89;p17"/>
          <p:cNvSpPr txBox="1"/>
          <p:nvPr/>
        </p:nvSpPr>
        <p:spPr>
          <a:xfrm>
            <a:off x="5454550" y="963938"/>
            <a:ext cx="1525500" cy="408900"/>
          </a:xfrm>
          <a:prstGeom prst="rect">
            <a:avLst/>
          </a:prstGeom>
          <a:solidFill>
            <a:srgbClr val="A4C2F4"/>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Times New Roman"/>
                <a:ea typeface="Times New Roman"/>
                <a:cs typeface="Times New Roman"/>
                <a:sym typeface="Times New Roman"/>
              </a:rPr>
              <a:t>Three types </a:t>
            </a:r>
            <a:endParaRPr sz="1800" b="1">
              <a:solidFill>
                <a:schemeClr val="dk2"/>
              </a:solidFill>
              <a:latin typeface="Times New Roman"/>
              <a:ea typeface="Times New Roman"/>
              <a:cs typeface="Times New Roman"/>
              <a:sym typeface="Times New Roman"/>
            </a:endParaRPr>
          </a:p>
        </p:txBody>
      </p:sp>
      <p:sp>
        <p:nvSpPr>
          <p:cNvPr id="90" name="Google Shape;90;p17"/>
          <p:cNvSpPr txBox="1"/>
          <p:nvPr/>
        </p:nvSpPr>
        <p:spPr>
          <a:xfrm>
            <a:off x="3789100" y="1985900"/>
            <a:ext cx="1334700" cy="408900"/>
          </a:xfrm>
          <a:prstGeom prst="rect">
            <a:avLst/>
          </a:prstGeom>
          <a:solidFill>
            <a:srgbClr val="A4C2F4"/>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a:solidFill>
                  <a:schemeClr val="dk2"/>
                </a:solidFill>
                <a:latin typeface="Times New Roman"/>
                <a:ea typeface="Times New Roman"/>
                <a:cs typeface="Times New Roman"/>
                <a:sym typeface="Times New Roman"/>
              </a:rPr>
              <a:t>Benefits </a:t>
            </a:r>
            <a:endParaRPr sz="1800" b="1">
              <a:solidFill>
                <a:schemeClr val="dk2"/>
              </a:solidFill>
              <a:latin typeface="Times New Roman"/>
              <a:ea typeface="Times New Roman"/>
              <a:cs typeface="Times New Roman"/>
              <a:sym typeface="Times New Roman"/>
            </a:endParaRPr>
          </a:p>
        </p:txBody>
      </p:sp>
      <p:sp>
        <p:nvSpPr>
          <p:cNvPr id="91" name="Google Shape;91;p17"/>
          <p:cNvSpPr txBox="1"/>
          <p:nvPr/>
        </p:nvSpPr>
        <p:spPr>
          <a:xfrm>
            <a:off x="5454550" y="1494300"/>
            <a:ext cx="3606900" cy="11466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Times New Roman"/>
              <a:buChar char="●"/>
            </a:pPr>
            <a:r>
              <a:rPr lang="en">
                <a:solidFill>
                  <a:schemeClr val="dk1"/>
                </a:solidFill>
                <a:highlight>
                  <a:srgbClr val="B7E1CD"/>
                </a:highlight>
                <a:latin typeface="Times New Roman"/>
                <a:ea typeface="Times New Roman"/>
                <a:cs typeface="Times New Roman"/>
                <a:sym typeface="Times New Roman"/>
              </a:rPr>
              <a:t>porous concrete. </a:t>
            </a:r>
            <a:endParaRPr>
              <a:solidFill>
                <a:schemeClr val="dk1"/>
              </a:solidFill>
              <a:highlight>
                <a:srgbClr val="B7E1CD"/>
              </a:highlight>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r>
              <a:rPr lang="en">
                <a:solidFill>
                  <a:schemeClr val="dk1"/>
                </a:solidFill>
                <a:highlight>
                  <a:srgbClr val="B7E1CD"/>
                </a:highlight>
                <a:latin typeface="Times New Roman"/>
                <a:ea typeface="Times New Roman"/>
                <a:cs typeface="Times New Roman"/>
                <a:sym typeface="Times New Roman"/>
              </a:rPr>
              <a:t>porous asphalt.</a:t>
            </a:r>
            <a:endParaRPr>
              <a:solidFill>
                <a:schemeClr val="dk1"/>
              </a:solidFill>
              <a:highlight>
                <a:srgbClr val="B7E1CD"/>
              </a:highlight>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r>
              <a:rPr lang="en">
                <a:solidFill>
                  <a:schemeClr val="dk1"/>
                </a:solidFill>
                <a:highlight>
                  <a:srgbClr val="B7E1CD"/>
                </a:highlight>
                <a:latin typeface="Times New Roman"/>
                <a:ea typeface="Times New Roman"/>
                <a:cs typeface="Times New Roman"/>
                <a:sym typeface="Times New Roman"/>
              </a:rPr>
              <a:t>permeable interlocking concrete paver</a:t>
            </a:r>
            <a:endParaRPr>
              <a:solidFill>
                <a:schemeClr val="dk1"/>
              </a:solidFill>
              <a:highlight>
                <a:srgbClr val="B7E1CD"/>
              </a:highlight>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sz="1500">
              <a:solidFill>
                <a:schemeClr val="dk2"/>
              </a:solidFill>
            </a:endParaRPr>
          </a:p>
          <a:p>
            <a:pPr marL="0" lvl="0" indent="0" algn="l" rtl="0">
              <a:spcBef>
                <a:spcPts val="0"/>
              </a:spcBef>
              <a:spcAft>
                <a:spcPts val="0"/>
              </a:spcAft>
              <a:buNone/>
            </a:pPr>
            <a:endParaRPr sz="1800">
              <a:solidFill>
                <a:schemeClr val="dk2"/>
              </a:solidFill>
            </a:endParaRPr>
          </a:p>
        </p:txBody>
      </p:sp>
      <p:sp>
        <p:nvSpPr>
          <p:cNvPr id="92" name="Google Shape;92;p17"/>
          <p:cNvSpPr txBox="1"/>
          <p:nvPr/>
        </p:nvSpPr>
        <p:spPr>
          <a:xfrm>
            <a:off x="1969725" y="2510900"/>
            <a:ext cx="7009200" cy="11466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Times New Roman"/>
              <a:buChar char="●"/>
            </a:pPr>
            <a:r>
              <a:rPr lang="en">
                <a:solidFill>
                  <a:schemeClr val="dk1"/>
                </a:solidFill>
                <a:highlight>
                  <a:srgbClr val="B7E1CD"/>
                </a:highlight>
                <a:latin typeface="Times New Roman"/>
                <a:ea typeface="Times New Roman"/>
                <a:cs typeface="Times New Roman"/>
                <a:sym typeface="Times New Roman"/>
              </a:rPr>
              <a:t>Reduces runoff: Permeable pavement can reduce the volume of stormwater runoff by up to 80%. This reduces the risk of flooding and sewer backups. </a:t>
            </a:r>
            <a:endParaRPr>
              <a:solidFill>
                <a:schemeClr val="dk1"/>
              </a:solidFill>
              <a:highlight>
                <a:srgbClr val="B7E1CD"/>
              </a:highlight>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r>
              <a:rPr lang="en">
                <a:solidFill>
                  <a:schemeClr val="dk1"/>
                </a:solidFill>
                <a:highlight>
                  <a:srgbClr val="B7E1CD"/>
                </a:highlight>
                <a:latin typeface="Times New Roman"/>
                <a:ea typeface="Times New Roman"/>
                <a:cs typeface="Times New Roman"/>
                <a:sym typeface="Times New Roman"/>
              </a:rPr>
              <a:t>Filters pollutants: The gravel layer beneath permeable pavement filters out pollutants and sediments, which improves water quality. </a:t>
            </a:r>
            <a:endParaRPr>
              <a:solidFill>
                <a:schemeClr val="dk1"/>
              </a:solidFill>
              <a:highlight>
                <a:srgbClr val="B7E1CD"/>
              </a:highlight>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Char char="●"/>
            </a:pPr>
            <a:r>
              <a:rPr lang="en">
                <a:solidFill>
                  <a:schemeClr val="dk1"/>
                </a:solidFill>
                <a:highlight>
                  <a:srgbClr val="B7E1CD"/>
                </a:highlight>
                <a:latin typeface="Times New Roman"/>
                <a:ea typeface="Times New Roman"/>
                <a:cs typeface="Times New Roman"/>
                <a:sym typeface="Times New Roman"/>
              </a:rPr>
              <a:t>Recharges groundwater: Permeable pavement allows water to seep into the soil, recharging local aquifers. </a:t>
            </a:r>
            <a:endParaRPr>
              <a:solidFill>
                <a:schemeClr val="dk1"/>
              </a:solidFill>
              <a:highlight>
                <a:srgbClr val="B7E1CD"/>
              </a:highlight>
              <a:latin typeface="Times New Roman"/>
              <a:ea typeface="Times New Roman"/>
              <a:cs typeface="Times New Roman"/>
              <a:sym typeface="Times New Roman"/>
            </a:endParaRPr>
          </a:p>
          <a:p>
            <a:pPr marL="0" lvl="0" indent="0" algn="l" rtl="0">
              <a:spcBef>
                <a:spcPts val="0"/>
              </a:spcBef>
              <a:spcAft>
                <a:spcPts val="0"/>
              </a:spcAft>
              <a:buClr>
                <a:schemeClr val="dk1"/>
              </a:buClr>
              <a:buSzPts val="1100"/>
              <a:buFont typeface="Arial"/>
              <a:buNone/>
            </a:pPr>
            <a:endParaRPr>
              <a:solidFill>
                <a:schemeClr val="dk2"/>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2"/>
              </a:solidFill>
              <a:latin typeface="Times New Roman"/>
              <a:ea typeface="Times New Roman"/>
              <a:cs typeface="Times New Roman"/>
              <a:sym typeface="Times New Roman"/>
            </a:endParaRPr>
          </a:p>
        </p:txBody>
      </p:sp>
      <p:sp>
        <p:nvSpPr>
          <p:cNvPr id="93" name="Google Shape;93;p17"/>
          <p:cNvSpPr txBox="1"/>
          <p:nvPr/>
        </p:nvSpPr>
        <p:spPr>
          <a:xfrm>
            <a:off x="114400" y="4309450"/>
            <a:ext cx="939300" cy="572700"/>
          </a:xfrm>
          <a:prstGeom prst="rect">
            <a:avLst/>
          </a:prstGeom>
          <a:solidFill>
            <a:srgbClr val="A4C2F4"/>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solidFill>
                  <a:schemeClr val="dk2"/>
                </a:solidFill>
                <a:latin typeface="Times New Roman"/>
                <a:ea typeface="Times New Roman"/>
                <a:cs typeface="Times New Roman"/>
                <a:sym typeface="Times New Roman"/>
              </a:rPr>
              <a:t>Cost </a:t>
            </a:r>
            <a:endParaRPr sz="2000" b="1">
              <a:solidFill>
                <a:schemeClr val="dk2"/>
              </a:solidFill>
              <a:latin typeface="Times New Roman"/>
              <a:ea typeface="Times New Roman"/>
              <a:cs typeface="Times New Roman"/>
              <a:sym typeface="Times New Roman"/>
            </a:endParaRPr>
          </a:p>
        </p:txBody>
      </p:sp>
      <p:sp>
        <p:nvSpPr>
          <p:cNvPr id="94" name="Google Shape;94;p17"/>
          <p:cNvSpPr txBox="1"/>
          <p:nvPr/>
        </p:nvSpPr>
        <p:spPr>
          <a:xfrm>
            <a:off x="1165750" y="4279625"/>
            <a:ext cx="6772200" cy="63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highlight>
                  <a:srgbClr val="B7E1CD"/>
                </a:highlight>
                <a:latin typeface="Times New Roman"/>
                <a:ea typeface="Times New Roman"/>
                <a:cs typeface="Times New Roman"/>
                <a:sym typeface="Times New Roman"/>
              </a:rPr>
              <a:t>The cost of installing porous asphalt typically ranges from $6 to $13 per square foot, depending on factors such as material quality, labor, and site preparation. This estimate includes both materials and installation.</a:t>
            </a:r>
            <a:endParaRPr sz="1700">
              <a:solidFill>
                <a:schemeClr val="dk2"/>
              </a:solidFill>
              <a:highlight>
                <a:srgbClr val="B7E1CD"/>
              </a:highlight>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311700" y="445025"/>
            <a:ext cx="8520600" cy="572700"/>
          </a:xfrm>
          <a:prstGeom prst="rect">
            <a:avLst/>
          </a:prstGeom>
          <a:solidFill>
            <a:schemeClr val="accent5"/>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Methodology - Calculating flooding cost and savings </a:t>
            </a:r>
            <a:endParaRPr b="1"/>
          </a:p>
        </p:txBody>
      </p:sp>
      <p:sp>
        <p:nvSpPr>
          <p:cNvPr id="100" name="Google Shape;100;p18"/>
          <p:cNvSpPr txBox="1"/>
          <p:nvPr/>
        </p:nvSpPr>
        <p:spPr>
          <a:xfrm>
            <a:off x="341150" y="1177050"/>
            <a:ext cx="8491200" cy="38655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2.5 miles of the Saddle river crosses through Lodi NJ</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Affected Area : 27,878,400 sq ft</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14 strategic locations </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To cover 10% Of flood affected</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Combining both removal and installation cost of PA : $8 to $16 per square foot (avg 12$)</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Total Cost : $37,076,943.00 to cover 3,089,745.25 sqft </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10 years of flood data </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28 flood events in total </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((Gage height in feet) - (Crest)) * (Affected Area))*Avg cost of flooding in Lodi ($18ft^3) = Cost to town</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Cubic feet of flood water over the last 10 year = 1,025,925,120.00 cubic feet </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or 6,714,679,910.40 cubic gallons</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Cost to town over the last 10 year : $18,371,865,600</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Porous asphalt can infiltrate approximately 75% of rainfall (cubit feet)</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Affected Area cover by PA * 75% = infiltrated water = 85,276,968.90</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latin typeface="Times New Roman"/>
                <a:ea typeface="Times New Roman"/>
                <a:cs typeface="Times New Roman"/>
                <a:sym typeface="Times New Roman"/>
              </a:rPr>
              <a:t>Potentially saving the town in 10 years = 1,534,985,440.20 </a:t>
            </a: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r>
              <a:rPr lang="en" sz="1500">
                <a:solidFill>
                  <a:schemeClr val="dk1"/>
                </a:solidFill>
                <a:highlight>
                  <a:srgbClr val="00FF00"/>
                </a:highlight>
                <a:latin typeface="Times New Roman"/>
                <a:ea typeface="Times New Roman"/>
                <a:cs typeface="Times New Roman"/>
                <a:sym typeface="Times New Roman"/>
              </a:rPr>
              <a:t>which covers the cost of installation and maintenance twice over ! </a:t>
            </a:r>
            <a:endParaRPr sz="1500">
              <a:solidFill>
                <a:schemeClr val="dk1"/>
              </a:solidFill>
              <a:highlight>
                <a:srgbClr val="00FF00"/>
              </a:highlight>
              <a:latin typeface="Times New Roman"/>
              <a:ea typeface="Times New Roman"/>
              <a:cs typeface="Times New Roman"/>
              <a:sym typeface="Times New Roman"/>
            </a:endParaRPr>
          </a:p>
          <a:p>
            <a:pPr marL="0" lvl="0" indent="0" algn="l" rtl="0">
              <a:spcBef>
                <a:spcPts val="0"/>
              </a:spcBef>
              <a:spcAft>
                <a:spcPts val="0"/>
              </a:spcAft>
              <a:buNone/>
            </a:pPr>
            <a:endParaRPr sz="15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endParaRPr sz="1800">
              <a:solidFill>
                <a:schemeClr val="dk1"/>
              </a:solidFill>
              <a:latin typeface="Times New Roman"/>
              <a:ea typeface="Times New Roman"/>
              <a:cs typeface="Times New Roman"/>
              <a:sym typeface="Times New Roman"/>
            </a:endParaRPr>
          </a:p>
          <a:p>
            <a:pPr marL="0" lvl="0" indent="0" algn="ctr" rtl="0">
              <a:spcBef>
                <a:spcPts val="0"/>
              </a:spcBef>
              <a:spcAft>
                <a:spcPts val="0"/>
              </a:spcAft>
              <a:buNone/>
            </a:pPr>
            <a:endParaRPr sz="1800">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311700" y="445025"/>
            <a:ext cx="8520600" cy="572700"/>
          </a:xfrm>
          <a:prstGeom prst="rect">
            <a:avLst/>
          </a:prstGeom>
          <a:solidFill>
            <a:schemeClr val="accent5"/>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Methodology - Survey</a:t>
            </a:r>
            <a:endParaRPr b="1"/>
          </a:p>
        </p:txBody>
      </p:sp>
      <p:sp>
        <p:nvSpPr>
          <p:cNvPr id="106" name="Google Shape;106;p19"/>
          <p:cNvSpPr txBox="1">
            <a:spLocks noGrp="1"/>
          </p:cNvSpPr>
          <p:nvPr>
            <p:ph type="body" idx="1"/>
          </p:nvPr>
        </p:nvSpPr>
        <p:spPr>
          <a:xfrm>
            <a:off x="311700" y="1847050"/>
            <a:ext cx="4048800" cy="32403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Demographics</a:t>
            </a:r>
            <a:endParaRPr sz="1300">
              <a:solidFill>
                <a:schemeClr val="dk1"/>
              </a:solidFill>
              <a:latin typeface="Times New Roman"/>
              <a:ea typeface="Times New Roman"/>
              <a:cs typeface="Times New Roman"/>
              <a:sym typeface="Times New Roman"/>
            </a:endParaRPr>
          </a:p>
          <a:p>
            <a:pPr marL="914400" lvl="1" indent="-311150" algn="l" rtl="0">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Age, income, residency period, and housing status.</a:t>
            </a:r>
            <a:endParaRPr sz="1300">
              <a:solidFill>
                <a:schemeClr val="dk1"/>
              </a:solidFill>
              <a:latin typeface="Times New Roman"/>
              <a:ea typeface="Times New Roman"/>
              <a:cs typeface="Times New Roman"/>
              <a:sym typeface="Times New Roman"/>
            </a:endParaRPr>
          </a:p>
          <a:p>
            <a:pPr marL="457200" lvl="0" indent="-311150" algn="l" rtl="0">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Flooding Impact</a:t>
            </a:r>
            <a:endParaRPr sz="1300">
              <a:solidFill>
                <a:schemeClr val="dk1"/>
              </a:solidFill>
              <a:latin typeface="Times New Roman"/>
              <a:ea typeface="Times New Roman"/>
              <a:cs typeface="Times New Roman"/>
              <a:sym typeface="Times New Roman"/>
            </a:endParaRPr>
          </a:p>
          <a:p>
            <a:pPr marL="914400" lvl="1" indent="-311150" algn="l" rtl="0">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Experiences over the past 5 years: property damage, insurance claims, expenses.</a:t>
            </a:r>
            <a:endParaRPr sz="1300">
              <a:solidFill>
                <a:schemeClr val="dk1"/>
              </a:solidFill>
              <a:latin typeface="Times New Roman"/>
              <a:ea typeface="Times New Roman"/>
              <a:cs typeface="Times New Roman"/>
              <a:sym typeface="Times New Roman"/>
            </a:endParaRPr>
          </a:p>
          <a:p>
            <a:pPr marL="914400" lvl="1" indent="-311150" algn="l" rtl="0">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Frequency, severity of events, and satisfaction with current mitigation efforts.</a:t>
            </a:r>
            <a:endParaRPr sz="1300">
              <a:solidFill>
                <a:schemeClr val="dk1"/>
              </a:solidFill>
              <a:latin typeface="Times New Roman"/>
              <a:ea typeface="Times New Roman"/>
              <a:cs typeface="Times New Roman"/>
              <a:sym typeface="Times New Roman"/>
            </a:endParaRPr>
          </a:p>
          <a:p>
            <a:pPr marL="457200" lvl="0" indent="-311150" algn="l" rtl="0">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Permeable Pavement</a:t>
            </a:r>
            <a:endParaRPr sz="1300">
              <a:solidFill>
                <a:schemeClr val="dk1"/>
              </a:solidFill>
              <a:latin typeface="Times New Roman"/>
              <a:ea typeface="Times New Roman"/>
              <a:cs typeface="Times New Roman"/>
              <a:sym typeface="Times New Roman"/>
            </a:endParaRPr>
          </a:p>
          <a:p>
            <a:pPr marL="914400" lvl="1" indent="-311150" algn="l" rtl="0">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Awareness, support, and investment willingness.</a:t>
            </a:r>
            <a:endParaRPr sz="1300">
              <a:solidFill>
                <a:schemeClr val="dk1"/>
              </a:solidFill>
              <a:latin typeface="Times New Roman"/>
              <a:ea typeface="Times New Roman"/>
              <a:cs typeface="Times New Roman"/>
              <a:sym typeface="Times New Roman"/>
            </a:endParaRPr>
          </a:p>
          <a:p>
            <a:pPr marL="914400" lvl="1" indent="-311150" algn="l" rtl="0">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Preferences for funding mechanisms and additional information needs.</a:t>
            </a:r>
            <a:endParaRPr sz="1300">
              <a:solidFill>
                <a:schemeClr val="dk1"/>
              </a:solidFill>
              <a:latin typeface="Times New Roman"/>
              <a:ea typeface="Times New Roman"/>
              <a:cs typeface="Times New Roman"/>
              <a:sym typeface="Times New Roman"/>
            </a:endParaRPr>
          </a:p>
          <a:p>
            <a:pPr marL="457200" lvl="0" indent="0" algn="l" rtl="0">
              <a:lnSpc>
                <a:spcPct val="115000"/>
              </a:lnSpc>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lnSpc>
                <a:spcPct val="115000"/>
              </a:lnSpc>
              <a:spcBef>
                <a:spcPts val="1200"/>
              </a:spcBef>
              <a:spcAft>
                <a:spcPts val="1200"/>
              </a:spcAft>
              <a:buNone/>
            </a:pPr>
            <a:endParaRPr sz="1200">
              <a:solidFill>
                <a:schemeClr val="dk1"/>
              </a:solidFill>
              <a:latin typeface="Times New Roman"/>
              <a:ea typeface="Times New Roman"/>
              <a:cs typeface="Times New Roman"/>
              <a:sym typeface="Times New Roman"/>
            </a:endParaRPr>
          </a:p>
        </p:txBody>
      </p:sp>
      <p:sp>
        <p:nvSpPr>
          <p:cNvPr id="107" name="Google Shape;107;p19"/>
          <p:cNvSpPr txBox="1"/>
          <p:nvPr/>
        </p:nvSpPr>
        <p:spPr>
          <a:xfrm>
            <a:off x="4412700" y="1847050"/>
            <a:ext cx="4416600" cy="3123300"/>
          </a:xfrm>
          <a:prstGeom prst="rect">
            <a:avLst/>
          </a:prstGeom>
          <a:noFill/>
          <a:ln>
            <a:noFill/>
          </a:ln>
        </p:spPr>
        <p:txBody>
          <a:bodyPr spcFirstLastPara="1" wrap="square" lIns="91425" tIns="91425" rIns="91425" bIns="91425" anchor="t" anchorCtr="0">
            <a:noAutofit/>
          </a:bodyPr>
          <a:lstStyle/>
          <a:p>
            <a:pPr marL="457200" marR="0" lvl="0"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Tool Used</a:t>
            </a:r>
            <a:endParaRPr>
              <a:solidFill>
                <a:schemeClr val="dk1"/>
              </a:solidFill>
              <a:latin typeface="Times New Roman"/>
              <a:ea typeface="Times New Roman"/>
              <a:cs typeface="Times New Roman"/>
              <a:sym typeface="Times New Roman"/>
            </a:endParaRPr>
          </a:p>
          <a:p>
            <a:pPr marL="914400" marR="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Qualtrics</a:t>
            </a:r>
            <a:endParaRPr>
              <a:solidFill>
                <a:schemeClr val="dk1"/>
              </a:solidFill>
              <a:latin typeface="Times New Roman"/>
              <a:ea typeface="Times New Roman"/>
              <a:cs typeface="Times New Roman"/>
              <a:sym typeface="Times New Roman"/>
            </a:endParaRPr>
          </a:p>
          <a:p>
            <a:pPr marL="457200" marR="0" lvl="0"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Distribution Methods</a:t>
            </a:r>
            <a:endParaRPr>
              <a:solidFill>
                <a:schemeClr val="dk1"/>
              </a:solidFill>
              <a:latin typeface="Times New Roman"/>
              <a:ea typeface="Times New Roman"/>
              <a:cs typeface="Times New Roman"/>
              <a:sym typeface="Times New Roman"/>
            </a:endParaRPr>
          </a:p>
          <a:p>
            <a:pPr marL="914400" marR="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In-person: door to door</a:t>
            </a:r>
            <a:endParaRPr>
              <a:solidFill>
                <a:schemeClr val="dk1"/>
              </a:solidFill>
              <a:latin typeface="Times New Roman"/>
              <a:ea typeface="Times New Roman"/>
              <a:cs typeface="Times New Roman"/>
              <a:sym typeface="Times New Roman"/>
            </a:endParaRPr>
          </a:p>
          <a:p>
            <a:pPr marL="457200" marR="0" lvl="0"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Ethical Considerations</a:t>
            </a:r>
            <a:endParaRPr>
              <a:solidFill>
                <a:schemeClr val="dk1"/>
              </a:solidFill>
              <a:latin typeface="Times New Roman"/>
              <a:ea typeface="Times New Roman"/>
              <a:cs typeface="Times New Roman"/>
              <a:sym typeface="Times New Roman"/>
            </a:endParaRPr>
          </a:p>
          <a:p>
            <a:pPr marL="914400" marR="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Participation was voluntary and anonymous</a:t>
            </a:r>
            <a:endParaRPr>
              <a:solidFill>
                <a:schemeClr val="dk1"/>
              </a:solidFill>
              <a:latin typeface="Times New Roman"/>
              <a:ea typeface="Times New Roman"/>
              <a:cs typeface="Times New Roman"/>
              <a:sym typeface="Times New Roman"/>
            </a:endParaRPr>
          </a:p>
          <a:p>
            <a:pPr marL="457200" lvl="0"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Informed Consent</a:t>
            </a:r>
            <a:endParaRPr>
              <a:solidFill>
                <a:schemeClr val="dk1"/>
              </a:solidFill>
              <a:latin typeface="Times New Roman"/>
              <a:ea typeface="Times New Roman"/>
              <a:cs typeface="Times New Roman"/>
              <a:sym typeface="Times New Roman"/>
            </a:endParaRPr>
          </a:p>
          <a:p>
            <a:pPr marL="91440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Explained study goals and participant rights.</a:t>
            </a:r>
            <a:endParaRPr>
              <a:solidFill>
                <a:schemeClr val="dk1"/>
              </a:solidFill>
              <a:latin typeface="Times New Roman"/>
              <a:ea typeface="Times New Roman"/>
              <a:cs typeface="Times New Roman"/>
              <a:sym typeface="Times New Roman"/>
            </a:endParaRPr>
          </a:p>
          <a:p>
            <a:pPr marL="914400" lvl="1" indent="-317500" algn="l" rtl="0">
              <a:lnSpc>
                <a:spcPct val="115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Ensured no personal data collection.</a:t>
            </a:r>
            <a:endParaRPr>
              <a:solidFill>
                <a:schemeClr val="dk1"/>
              </a:solidFill>
              <a:latin typeface="Times New Roman"/>
              <a:ea typeface="Times New Roman"/>
              <a:cs typeface="Times New Roman"/>
              <a:sym typeface="Times New Roman"/>
            </a:endParaRPr>
          </a:p>
          <a:p>
            <a:pPr marL="0" marR="0" lvl="0" indent="0" algn="l" rtl="0">
              <a:lnSpc>
                <a:spcPct val="115000"/>
              </a:lnSpc>
              <a:spcBef>
                <a:spcPts val="1200"/>
              </a:spcBef>
              <a:spcAft>
                <a:spcPts val="1200"/>
              </a:spcAft>
              <a:buNone/>
            </a:pPr>
            <a:endParaRPr>
              <a:solidFill>
                <a:schemeClr val="dk1"/>
              </a:solidFill>
              <a:latin typeface="Times New Roman"/>
              <a:ea typeface="Times New Roman"/>
              <a:cs typeface="Times New Roman"/>
              <a:sym typeface="Times New Roman"/>
            </a:endParaRPr>
          </a:p>
        </p:txBody>
      </p:sp>
      <p:sp>
        <p:nvSpPr>
          <p:cNvPr id="108" name="Google Shape;108;p19"/>
          <p:cNvSpPr txBox="1"/>
          <p:nvPr/>
        </p:nvSpPr>
        <p:spPr>
          <a:xfrm>
            <a:off x="414250" y="1146049"/>
            <a:ext cx="3412500" cy="540600"/>
          </a:xfrm>
          <a:prstGeom prst="rect">
            <a:avLst/>
          </a:prstGeom>
          <a:solidFill>
            <a:srgbClr val="A4C2F4"/>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Sections</a:t>
            </a:r>
            <a:endParaRPr sz="1800">
              <a:solidFill>
                <a:schemeClr val="dk1"/>
              </a:solidFill>
            </a:endParaRPr>
          </a:p>
        </p:txBody>
      </p:sp>
      <p:sp>
        <p:nvSpPr>
          <p:cNvPr id="109" name="Google Shape;109;p19"/>
          <p:cNvSpPr txBox="1"/>
          <p:nvPr/>
        </p:nvSpPr>
        <p:spPr>
          <a:xfrm>
            <a:off x="4474500" y="1182125"/>
            <a:ext cx="4293000" cy="572700"/>
          </a:xfrm>
          <a:prstGeom prst="rect">
            <a:avLst/>
          </a:prstGeom>
          <a:solidFill>
            <a:srgbClr val="A4C2F4"/>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1"/>
                </a:solidFill>
              </a:rPr>
              <a:t>Survey Tools and Distribution </a:t>
            </a:r>
            <a:endParaRPr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113"/>
        <p:cNvGrpSpPr/>
        <p:nvPr/>
      </p:nvGrpSpPr>
      <p:grpSpPr>
        <a:xfrm>
          <a:off x="0" y="0"/>
          <a:ext cx="0" cy="0"/>
          <a:chOff x="0" y="0"/>
          <a:chExt cx="0" cy="0"/>
        </a:xfrm>
      </p:grpSpPr>
      <p:sp>
        <p:nvSpPr>
          <p:cNvPr id="114" name="Google Shape;114;p20"/>
          <p:cNvSpPr txBox="1">
            <a:spLocks noGrp="1"/>
          </p:cNvSpPr>
          <p:nvPr>
            <p:ph type="title"/>
          </p:nvPr>
        </p:nvSpPr>
        <p:spPr>
          <a:xfrm>
            <a:off x="311700" y="445025"/>
            <a:ext cx="8520600" cy="572700"/>
          </a:xfrm>
          <a:prstGeom prst="rect">
            <a:avLst/>
          </a:prstGeom>
          <a:solidFill>
            <a:schemeClr val="accent5"/>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Results - Willingness to Pay</a:t>
            </a:r>
            <a:endParaRPr b="1"/>
          </a:p>
        </p:txBody>
      </p:sp>
      <p:sp>
        <p:nvSpPr>
          <p:cNvPr id="115" name="Google Shape;115;p20"/>
          <p:cNvSpPr txBox="1">
            <a:spLocks noGrp="1"/>
          </p:cNvSpPr>
          <p:nvPr>
            <p:ph type="body" idx="1"/>
          </p:nvPr>
        </p:nvSpPr>
        <p:spPr>
          <a:xfrm>
            <a:off x="311700" y="1152475"/>
            <a:ext cx="8520600" cy="3833400"/>
          </a:xfrm>
          <a:prstGeom prst="rect">
            <a:avLst/>
          </a:prstGeom>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51.85% of the houses are willing to pay to install permeable pavement. 14.81% are not willing to pay and 33.32% are unsure. </a:t>
            </a:r>
            <a:endParaRPr sz="1600">
              <a:solidFill>
                <a:schemeClr val="dk1"/>
              </a:solidFill>
              <a:latin typeface="Times New Roman"/>
              <a:ea typeface="Times New Roman"/>
              <a:cs typeface="Times New Roman"/>
              <a:sym typeface="Times New Roman"/>
            </a:endParaRPr>
          </a:p>
          <a:p>
            <a:pPr marL="457200" lvl="0" indent="-330200" algn="l" rtl="0">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Most people want to pay as voluntarily contributions (56%).</a:t>
            </a:r>
            <a:endParaRPr sz="1600">
              <a:solidFill>
                <a:schemeClr val="dk1"/>
              </a:solidFill>
              <a:latin typeface="Times New Roman"/>
              <a:ea typeface="Times New Roman"/>
              <a:cs typeface="Times New Roman"/>
              <a:sym typeface="Times New Roman"/>
            </a:endParaRPr>
          </a:p>
          <a:p>
            <a:pPr marL="457200" lvl="0" indent="-330200" algn="l" rtl="0">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Most houses are willing to pay up to $100 annually (78.26%).</a:t>
            </a:r>
            <a:endParaRPr sz="1600">
              <a:solidFill>
                <a:schemeClr val="dk1"/>
              </a:solidFill>
              <a:latin typeface="Times New Roman"/>
              <a:ea typeface="Times New Roman"/>
              <a:cs typeface="Times New Roman"/>
              <a:sym typeface="Times New Roman"/>
            </a:endParaRPr>
          </a:p>
          <a:p>
            <a:pPr marL="457200" lvl="0" indent="-330200" algn="l" rtl="0">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Most houses wanted to see the cost-benefit analysis or success stories from other towns in order to make a definite decision (91%). </a:t>
            </a:r>
            <a:endParaRPr sz="1600">
              <a:solidFill>
                <a:schemeClr val="dk1"/>
              </a:solidFill>
              <a:latin typeface="Times New Roman"/>
              <a:ea typeface="Times New Roman"/>
              <a:cs typeface="Times New Roman"/>
              <a:sym typeface="Times New Roman"/>
            </a:endParaRPr>
          </a:p>
          <a:p>
            <a:pPr marL="457200" lvl="0" indent="-330200" algn="l" rtl="0">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21.82% of the higher income house are willing to pay.</a:t>
            </a:r>
            <a:endParaRPr sz="1600">
              <a:solidFill>
                <a:schemeClr val="dk1"/>
              </a:solidFill>
              <a:latin typeface="Times New Roman"/>
              <a:ea typeface="Times New Roman"/>
              <a:cs typeface="Times New Roman"/>
              <a:sym typeface="Times New Roman"/>
            </a:endParaRPr>
          </a:p>
          <a:p>
            <a:pPr marL="457200" lvl="0" indent="-330200" algn="l" rtl="0">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68.75% of people who have experienced flooding in the past 5 years are willing to pay for permeable pavement.</a:t>
            </a:r>
            <a:endParaRPr sz="1600">
              <a:solidFill>
                <a:schemeClr val="dk1"/>
              </a:solidFill>
              <a:latin typeface="Times New Roman"/>
              <a:ea typeface="Times New Roman"/>
              <a:cs typeface="Times New Roman"/>
              <a:sym typeface="Times New Roman"/>
            </a:endParaRPr>
          </a:p>
          <a:p>
            <a:pPr marL="457200" lvl="0" indent="-330200" algn="l" rtl="0">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People who have experienced flooding are approximately 55.56% more likely to be willing to pay for permeable pavement compared to those who have not experienced flooding.</a:t>
            </a:r>
            <a:endParaRPr sz="1600">
              <a:solidFill>
                <a:schemeClr val="dk1"/>
              </a:solidFill>
              <a:latin typeface="Times New Roman"/>
              <a:ea typeface="Times New Roman"/>
              <a:cs typeface="Times New Roman"/>
              <a:sym typeface="Times New Roman"/>
            </a:endParaRPr>
          </a:p>
          <a:p>
            <a:pPr marL="457200" lvl="0" indent="-330200" algn="l" rtl="0">
              <a:lnSpc>
                <a:spcPct val="115000"/>
              </a:lnSpc>
              <a:spcBef>
                <a:spcPts val="0"/>
              </a:spcBef>
              <a:spcAft>
                <a:spcPts val="0"/>
              </a:spcAft>
              <a:buClr>
                <a:schemeClr val="dk1"/>
              </a:buClr>
              <a:buSzPts val="1600"/>
              <a:buFont typeface="Times New Roman"/>
              <a:buChar char="●"/>
            </a:pPr>
            <a:r>
              <a:rPr lang="en" sz="1600">
                <a:solidFill>
                  <a:schemeClr val="dk1"/>
                </a:solidFill>
                <a:latin typeface="Times New Roman"/>
                <a:ea typeface="Times New Roman"/>
                <a:cs typeface="Times New Roman"/>
                <a:sym typeface="Times New Roman"/>
              </a:rPr>
              <a:t>On average, households are willing to pay approximately $78.26 annually for permeable pavement.</a:t>
            </a:r>
            <a:endParaRPr sz="1600">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311700" y="445025"/>
            <a:ext cx="8520600" cy="572700"/>
          </a:xfrm>
          <a:prstGeom prst="rect">
            <a:avLst/>
          </a:prstGeom>
          <a:solidFill>
            <a:schemeClr val="accent5"/>
          </a:solidFill>
        </p:spPr>
        <p:txBody>
          <a:bodyPr spcFirstLastPara="1" wrap="square" lIns="91425" tIns="91425" rIns="91425" bIns="91425" anchor="t" anchorCtr="0">
            <a:normAutofit fontScale="90000"/>
          </a:bodyPr>
          <a:lstStyle/>
          <a:p>
            <a:pPr marL="0" marR="0" lvl="0" indent="0" algn="l" rtl="0">
              <a:lnSpc>
                <a:spcPct val="100000"/>
              </a:lnSpc>
              <a:spcBef>
                <a:spcPts val="0"/>
              </a:spcBef>
              <a:spcAft>
                <a:spcPts val="0"/>
              </a:spcAft>
              <a:buNone/>
            </a:pPr>
            <a:r>
              <a:rPr lang="en" b="1"/>
              <a:t>References</a:t>
            </a:r>
            <a:endParaRPr>
              <a:highlight>
                <a:schemeClr val="accent5"/>
              </a:highlight>
            </a:endParaRPr>
          </a:p>
        </p:txBody>
      </p:sp>
      <p:sp>
        <p:nvSpPr>
          <p:cNvPr id="121" name="Google Shape;121;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a:bodyPr>
          <a:lstStyle/>
          <a:p>
            <a:pPr marL="457200" lvl="0" indent="-299085" algn="l" rtl="0">
              <a:lnSpc>
                <a:spcPct val="200000"/>
              </a:lnSpc>
              <a:spcBef>
                <a:spcPts val="0"/>
              </a:spcBef>
              <a:spcAft>
                <a:spcPts val="0"/>
              </a:spcAft>
              <a:buClr>
                <a:schemeClr val="dk1"/>
              </a:buClr>
              <a:buSzPct val="100000"/>
              <a:buFont typeface="Times New Roman"/>
              <a:buChar char="●"/>
            </a:pPr>
            <a:r>
              <a:rPr lang="en" sz="1200">
                <a:solidFill>
                  <a:schemeClr val="dk1"/>
                </a:solidFill>
                <a:latin typeface="Times New Roman"/>
                <a:ea typeface="Times New Roman"/>
                <a:cs typeface="Times New Roman"/>
                <a:sym typeface="Times New Roman"/>
              </a:rPr>
              <a:t>Arora, M., Chopra, I., Nguyen, M.H., Fernando, P., Burns, M.J. &amp; Fletcher, T.D. (2023). Flood Mitigation Performance of Permeable Pavements in an Urbanised Catchment in Melbourne, Australia (Elizabeth Street Catchment): Case Study. </a:t>
            </a:r>
            <a:r>
              <a:rPr lang="en" sz="1200" i="1">
                <a:solidFill>
                  <a:schemeClr val="dk1"/>
                </a:solidFill>
                <a:latin typeface="Times New Roman"/>
                <a:ea typeface="Times New Roman"/>
                <a:cs typeface="Times New Roman"/>
                <a:sym typeface="Times New Roman"/>
              </a:rPr>
              <a:t>Water</a:t>
            </a:r>
            <a:r>
              <a:rPr lang="en" sz="1200">
                <a:solidFill>
                  <a:schemeClr val="dk1"/>
                </a:solidFill>
                <a:latin typeface="Times New Roman"/>
                <a:ea typeface="Times New Roman"/>
                <a:cs typeface="Times New Roman"/>
                <a:sym typeface="Times New Roman"/>
              </a:rPr>
              <a:t>, </a:t>
            </a:r>
            <a:r>
              <a:rPr lang="en" sz="1200" i="1">
                <a:solidFill>
                  <a:schemeClr val="dk1"/>
                </a:solidFill>
                <a:latin typeface="Times New Roman"/>
                <a:ea typeface="Times New Roman"/>
                <a:cs typeface="Times New Roman"/>
                <a:sym typeface="Times New Roman"/>
              </a:rPr>
              <a:t>15</a:t>
            </a:r>
            <a:r>
              <a:rPr lang="en" sz="1200">
                <a:solidFill>
                  <a:schemeClr val="dk1"/>
                </a:solidFill>
                <a:latin typeface="Times New Roman"/>
                <a:ea typeface="Times New Roman"/>
                <a:cs typeface="Times New Roman"/>
                <a:sym typeface="Times New Roman"/>
              </a:rPr>
              <a:t>, 562. https:// doi.org/10.3390/w15030562 </a:t>
            </a:r>
            <a:endParaRPr sz="1200">
              <a:solidFill>
                <a:schemeClr val="dk1"/>
              </a:solidFill>
              <a:latin typeface="Times New Roman"/>
              <a:ea typeface="Times New Roman"/>
              <a:cs typeface="Times New Roman"/>
              <a:sym typeface="Times New Roman"/>
            </a:endParaRPr>
          </a:p>
          <a:p>
            <a:pPr marL="457200" lvl="0" indent="-299085" algn="l" rtl="0">
              <a:lnSpc>
                <a:spcPct val="200000"/>
              </a:lnSpc>
              <a:spcBef>
                <a:spcPts val="0"/>
              </a:spcBef>
              <a:spcAft>
                <a:spcPts val="0"/>
              </a:spcAft>
              <a:buClr>
                <a:schemeClr val="dk1"/>
              </a:buClr>
              <a:buSzPct val="100000"/>
              <a:buFont typeface="Times New Roman"/>
              <a:buChar char="●"/>
            </a:pPr>
            <a:r>
              <a:rPr lang="en" sz="1200">
                <a:solidFill>
                  <a:schemeClr val="dk1"/>
                </a:solidFill>
                <a:latin typeface="Times New Roman"/>
                <a:ea typeface="Times New Roman"/>
                <a:cs typeface="Times New Roman"/>
                <a:sym typeface="Times New Roman"/>
              </a:rPr>
              <a:t>Lodi Memorial Library. (n.d.). </a:t>
            </a:r>
            <a:r>
              <a:rPr lang="en" sz="1200" i="1">
                <a:solidFill>
                  <a:schemeClr val="dk1"/>
                </a:solidFill>
                <a:latin typeface="Times New Roman"/>
                <a:ea typeface="Times New Roman"/>
                <a:cs typeface="Times New Roman"/>
                <a:sym typeface="Times New Roman"/>
              </a:rPr>
              <a:t>History of Lodi. https://www.lodilibrarynj.org/historical-photos-of-lodi.html</a:t>
            </a:r>
            <a:endParaRPr sz="1200" i="1">
              <a:solidFill>
                <a:schemeClr val="dk1"/>
              </a:solidFill>
              <a:latin typeface="Times New Roman"/>
              <a:ea typeface="Times New Roman"/>
              <a:cs typeface="Times New Roman"/>
              <a:sym typeface="Times New Roman"/>
            </a:endParaRPr>
          </a:p>
          <a:p>
            <a:pPr marL="457200" lvl="0" indent="-299085" algn="l" rtl="0">
              <a:lnSpc>
                <a:spcPct val="200000"/>
              </a:lnSpc>
              <a:spcBef>
                <a:spcPts val="0"/>
              </a:spcBef>
              <a:spcAft>
                <a:spcPts val="0"/>
              </a:spcAft>
              <a:buClr>
                <a:schemeClr val="dk1"/>
              </a:buClr>
              <a:buSzPct val="100000"/>
              <a:buFont typeface="Times New Roman"/>
              <a:buChar char="●"/>
            </a:pPr>
            <a:r>
              <a:rPr lang="en" sz="1200">
                <a:solidFill>
                  <a:schemeClr val="dk1"/>
                </a:solidFill>
                <a:latin typeface="Times New Roman"/>
                <a:ea typeface="Times New Roman"/>
                <a:cs typeface="Times New Roman"/>
                <a:sym typeface="Times New Roman"/>
              </a:rPr>
              <a:t>Singer, M.N.; Hamouda, M.A.; El-Hassan, H.; Hinge, G. (2022). Permeable Pavement Systems for Effective Management of Stormwater Quantity and Quality: A Bibliometric Analysis and Highlights of Recent Advancements. </a:t>
            </a:r>
            <a:r>
              <a:rPr lang="en" sz="1200" i="1">
                <a:solidFill>
                  <a:schemeClr val="dk1"/>
                </a:solidFill>
                <a:latin typeface="Times New Roman"/>
                <a:ea typeface="Times New Roman"/>
                <a:cs typeface="Times New Roman"/>
                <a:sym typeface="Times New Roman"/>
              </a:rPr>
              <a:t>Sustainability</a:t>
            </a:r>
            <a:r>
              <a:rPr lang="en" sz="1200">
                <a:solidFill>
                  <a:schemeClr val="dk1"/>
                </a:solidFill>
                <a:latin typeface="Times New Roman"/>
                <a:ea typeface="Times New Roman"/>
                <a:cs typeface="Times New Roman"/>
                <a:sym typeface="Times New Roman"/>
              </a:rPr>
              <a:t>, </a:t>
            </a:r>
            <a:r>
              <a:rPr lang="en" sz="1200" i="1">
                <a:solidFill>
                  <a:schemeClr val="dk1"/>
                </a:solidFill>
                <a:latin typeface="Times New Roman"/>
                <a:ea typeface="Times New Roman"/>
                <a:cs typeface="Times New Roman"/>
                <a:sym typeface="Times New Roman"/>
              </a:rPr>
              <a:t>14</a:t>
            </a:r>
            <a:r>
              <a:rPr lang="en" sz="1200">
                <a:solidFill>
                  <a:schemeClr val="dk1"/>
                </a:solidFill>
                <a:latin typeface="Times New Roman"/>
                <a:ea typeface="Times New Roman"/>
                <a:cs typeface="Times New Roman"/>
                <a:sym typeface="Times New Roman"/>
              </a:rPr>
              <a:t>,13061. https://doi.org/10.3390/ su142013061 </a:t>
            </a:r>
            <a:endParaRPr sz="1200">
              <a:solidFill>
                <a:schemeClr val="dk1"/>
              </a:solidFill>
              <a:latin typeface="Times New Roman"/>
              <a:ea typeface="Times New Roman"/>
              <a:cs typeface="Times New Roman"/>
              <a:sym typeface="Times New Roman"/>
            </a:endParaRPr>
          </a:p>
          <a:p>
            <a:pPr marL="457200" lvl="0" indent="-299085" algn="l" rtl="0">
              <a:lnSpc>
                <a:spcPct val="200000"/>
              </a:lnSpc>
              <a:spcBef>
                <a:spcPts val="0"/>
              </a:spcBef>
              <a:spcAft>
                <a:spcPts val="0"/>
              </a:spcAft>
              <a:buClr>
                <a:schemeClr val="dk1"/>
              </a:buClr>
              <a:buSzPct val="100000"/>
              <a:buFont typeface="Times New Roman"/>
              <a:buChar char="●"/>
            </a:pPr>
            <a:r>
              <a:rPr lang="en" sz="1200">
                <a:solidFill>
                  <a:schemeClr val="dk1"/>
                </a:solidFill>
                <a:latin typeface="Times New Roman"/>
                <a:ea typeface="Times New Roman"/>
                <a:cs typeface="Times New Roman"/>
                <a:sym typeface="Times New Roman"/>
              </a:rPr>
              <a:t>U.S. Census Bureau. (2023). </a:t>
            </a:r>
            <a:r>
              <a:rPr lang="en" sz="1200" i="1">
                <a:solidFill>
                  <a:schemeClr val="dk1"/>
                </a:solidFill>
                <a:latin typeface="Times New Roman"/>
                <a:ea typeface="Times New Roman"/>
                <a:cs typeface="Times New Roman"/>
                <a:sym typeface="Times New Roman"/>
              </a:rPr>
              <a:t>U.S. Census Bureau quickfacts: United States</a:t>
            </a:r>
            <a:r>
              <a:rPr lang="en" sz="1200">
                <a:solidFill>
                  <a:schemeClr val="dk1"/>
                </a:solidFill>
                <a:latin typeface="Times New Roman"/>
                <a:ea typeface="Times New Roman"/>
                <a:cs typeface="Times New Roman"/>
                <a:sym typeface="Times New Roman"/>
              </a:rPr>
              <a:t>. https://www.census.gov/quickfacts/fact/table/us/pst045219 </a:t>
            </a:r>
            <a:endParaRPr sz="1200">
              <a:solidFill>
                <a:schemeClr val="dk1"/>
              </a:solidFill>
              <a:latin typeface="Times New Roman"/>
              <a:ea typeface="Times New Roman"/>
              <a:cs typeface="Times New Roman"/>
              <a:sym typeface="Times New Roman"/>
            </a:endParaRPr>
          </a:p>
          <a:p>
            <a:pPr marL="457200" lvl="0" indent="-299085" algn="l" rtl="0">
              <a:lnSpc>
                <a:spcPct val="200000"/>
              </a:lnSpc>
              <a:spcBef>
                <a:spcPts val="0"/>
              </a:spcBef>
              <a:spcAft>
                <a:spcPts val="0"/>
              </a:spcAft>
              <a:buClr>
                <a:schemeClr val="dk1"/>
              </a:buClr>
              <a:buSzPct val="100000"/>
              <a:buFont typeface="Times New Roman"/>
              <a:buChar char="●"/>
            </a:pPr>
            <a:r>
              <a:rPr lang="en" sz="1200">
                <a:solidFill>
                  <a:schemeClr val="dk1"/>
                </a:solidFill>
                <a:latin typeface="Times New Roman"/>
                <a:ea typeface="Times New Roman"/>
                <a:cs typeface="Times New Roman"/>
                <a:sym typeface="Times New Roman"/>
              </a:rPr>
              <a:t>Zhang, Z., Sha, A., Liu, X., Luan, B., Gao, J., Jiang, W., &amp; Ma, F. (2020). State-of-the-art of porous asphalt pavement: Experience and considerations of mixture design. </a:t>
            </a:r>
            <a:r>
              <a:rPr lang="en" sz="1200" i="1">
                <a:solidFill>
                  <a:schemeClr val="dk1"/>
                </a:solidFill>
                <a:latin typeface="Times New Roman"/>
                <a:ea typeface="Times New Roman"/>
                <a:cs typeface="Times New Roman"/>
                <a:sym typeface="Times New Roman"/>
              </a:rPr>
              <a:t>Construction and Building Materials</a:t>
            </a:r>
            <a:r>
              <a:rPr lang="en" sz="1200">
                <a:solidFill>
                  <a:schemeClr val="dk1"/>
                </a:solidFill>
                <a:latin typeface="Times New Roman"/>
                <a:ea typeface="Times New Roman"/>
                <a:cs typeface="Times New Roman"/>
                <a:sym typeface="Times New Roman"/>
              </a:rPr>
              <a:t>, </a:t>
            </a:r>
            <a:r>
              <a:rPr lang="en" sz="1200" i="1">
                <a:solidFill>
                  <a:schemeClr val="dk1"/>
                </a:solidFill>
                <a:latin typeface="Times New Roman"/>
                <a:ea typeface="Times New Roman"/>
                <a:cs typeface="Times New Roman"/>
                <a:sym typeface="Times New Roman"/>
              </a:rPr>
              <a:t>262</a:t>
            </a:r>
            <a:r>
              <a:rPr lang="en" sz="1200">
                <a:solidFill>
                  <a:schemeClr val="dk1"/>
                </a:solidFill>
                <a:latin typeface="Times New Roman"/>
                <a:ea typeface="Times New Roman"/>
                <a:cs typeface="Times New Roman"/>
                <a:sym typeface="Times New Roman"/>
              </a:rPr>
              <a:t>, 119998. https://doi.org/10.1016/j.conbuildmat.2020.119998 </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25"/>
        <p:cNvGrpSpPr/>
        <p:nvPr/>
      </p:nvGrpSpPr>
      <p:grpSpPr>
        <a:xfrm>
          <a:off x="0" y="0"/>
          <a:ext cx="0" cy="0"/>
          <a:chOff x="0" y="0"/>
          <a:chExt cx="0" cy="0"/>
        </a:xfrm>
      </p:grpSpPr>
      <p:sp>
        <p:nvSpPr>
          <p:cNvPr id="126" name="Google Shape;126;p22"/>
          <p:cNvSpPr/>
          <p:nvPr/>
        </p:nvSpPr>
        <p:spPr>
          <a:xfrm>
            <a:off x="1386141" y="1962150"/>
            <a:ext cx="6371954" cy="1218845"/>
          </a:xfrm>
          <a:prstGeom prst="rect">
            <a:avLst/>
          </a:prstGeom>
        </p:spPr>
        <p:txBody>
          <a:bodyPr>
            <a:prstTxWarp prst="textPlain">
              <a:avLst/>
            </a:prstTxWarp>
          </a:bodyPr>
          <a:lstStyle/>
          <a:p>
            <a:pPr lvl="0" algn="ctr"/>
            <a:r>
              <a:rPr b="0" i="0">
                <a:ln w="9525" cap="flat" cmpd="sng">
                  <a:solidFill>
                    <a:schemeClr val="accent5"/>
                  </a:solidFill>
                  <a:prstDash val="solid"/>
                  <a:round/>
                  <a:headEnd type="none" w="sm" len="sm"/>
                  <a:tailEnd type="none" w="sm" len="sm"/>
                </a:ln>
                <a:solidFill>
                  <a:schemeClr val="lt2"/>
                </a:solidFill>
                <a:latin typeface="Arial"/>
              </a:rPr>
              <a:t>Thank you!</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1144</Words>
  <Application>Microsoft Macintosh PowerPoint</Application>
  <PresentationFormat>On-screen Show (16:9)</PresentationFormat>
  <Paragraphs>99</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Lexend Light</vt:lpstr>
      <vt:lpstr>Arial</vt:lpstr>
      <vt:lpstr>Merriweather Light</vt:lpstr>
      <vt:lpstr>Times New Roman</vt:lpstr>
      <vt:lpstr>Simple Light</vt:lpstr>
      <vt:lpstr>Assessing Economic Impact of Flooding in Lodi, NJ</vt:lpstr>
      <vt:lpstr>Objective</vt:lpstr>
      <vt:lpstr>Lodi, NJ</vt:lpstr>
      <vt:lpstr>Permeable Pavement</vt:lpstr>
      <vt:lpstr>Methodology - Calculating flooding cost and savings </vt:lpstr>
      <vt:lpstr>Methodology - Survey</vt:lpstr>
      <vt:lpstr>Results - Willingness to Pay</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Ivan Antonio De la paz Mateo</cp:lastModifiedBy>
  <cp:revision>1</cp:revision>
  <dcterms:modified xsi:type="dcterms:W3CDTF">2025-11-29T02:19:34Z</dcterms:modified>
</cp:coreProperties>
</file>